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256" r:id="rId2"/>
    <p:sldId id="323" r:id="rId3"/>
    <p:sldId id="266" r:id="rId4"/>
    <p:sldId id="267" r:id="rId5"/>
    <p:sldId id="270" r:id="rId6"/>
    <p:sldId id="347" r:id="rId7"/>
    <p:sldId id="343" r:id="rId8"/>
    <p:sldId id="344" r:id="rId9"/>
    <p:sldId id="322" r:id="rId10"/>
    <p:sldId id="313" r:id="rId11"/>
    <p:sldId id="328" r:id="rId12"/>
    <p:sldId id="329" r:id="rId13"/>
    <p:sldId id="279" r:id="rId14"/>
    <p:sldId id="315" r:id="rId15"/>
    <p:sldId id="330" r:id="rId16"/>
    <p:sldId id="319" r:id="rId17"/>
    <p:sldId id="332" r:id="rId18"/>
    <p:sldId id="336" r:id="rId19"/>
    <p:sldId id="331" r:id="rId20"/>
    <p:sldId id="318" r:id="rId21"/>
    <p:sldId id="317" r:id="rId22"/>
    <p:sldId id="333" r:id="rId23"/>
    <p:sldId id="320" r:id="rId24"/>
    <p:sldId id="334" r:id="rId25"/>
    <p:sldId id="348" r:id="rId26"/>
    <p:sldId id="349" r:id="rId27"/>
    <p:sldId id="350" r:id="rId28"/>
    <p:sldId id="351" r:id="rId29"/>
    <p:sldId id="352" r:id="rId30"/>
    <p:sldId id="353" r:id="rId31"/>
    <p:sldId id="278" r:id="rId32"/>
    <p:sldId id="277" r:id="rId33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표지,목차" id="{ED53F069-4DCE-442D-9F73-3A19E8AC1F9B}">
          <p14:sldIdLst>
            <p14:sldId id="256"/>
            <p14:sldId id="323"/>
          </p14:sldIdLst>
        </p14:section>
        <p14:section name="개요" id="{9439D7B4-DCA8-4AA2-A6D1-F15A603DEF2F}">
          <p14:sldIdLst>
            <p14:sldId id="266"/>
            <p14:sldId id="267"/>
            <p14:sldId id="270"/>
          </p14:sldIdLst>
        </p14:section>
        <p14:section name="페르소나" id="{1C8EE6F1-5C8E-4C09-A3C1-C0204EB3D550}">
          <p14:sldIdLst>
            <p14:sldId id="347"/>
            <p14:sldId id="343"/>
            <p14:sldId id="344"/>
          </p14:sldIdLst>
        </p14:section>
        <p14:section name="인터페이스" id="{14730428-0362-46F0-88A2-BE5056583507}">
          <p14:sldIdLst>
            <p14:sldId id="322"/>
            <p14:sldId id="313"/>
            <p14:sldId id="328"/>
            <p14:sldId id="329"/>
            <p14:sldId id="279"/>
            <p14:sldId id="315"/>
            <p14:sldId id="330"/>
            <p14:sldId id="319"/>
            <p14:sldId id="332"/>
            <p14:sldId id="336"/>
            <p14:sldId id="331"/>
            <p14:sldId id="318"/>
            <p14:sldId id="317"/>
            <p14:sldId id="333"/>
            <p14:sldId id="320"/>
            <p14:sldId id="334"/>
            <p14:sldId id="348"/>
            <p14:sldId id="349"/>
            <p14:sldId id="350"/>
            <p14:sldId id="351"/>
            <p14:sldId id="352"/>
            <p14:sldId id="353"/>
          </p14:sldIdLst>
        </p14:section>
        <p14:section name="양식, 내용 메모" id="{B629AFC7-8482-46C5-B4ED-5D61A9DF0E84}">
          <p14:sldIdLst>
            <p14:sldId id="278"/>
            <p14:sldId id="277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17" autoAdjust="0"/>
    <p:restoredTop sz="94233" autoAdjust="0"/>
  </p:normalViewPr>
  <p:slideViewPr>
    <p:cSldViewPr>
      <p:cViewPr>
        <p:scale>
          <a:sx n="100" d="100"/>
          <a:sy n="100" d="100"/>
        </p:scale>
        <p:origin x="-2124" y="-28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8" d="100"/>
          <a:sy n="88" d="100"/>
        </p:scale>
        <p:origin x="-3870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BF62F1-9E3C-4C8D-B431-31930991005D}" type="datetimeFigureOut">
              <a:rPr lang="ko-KR" altLang="en-US" smtClean="0"/>
              <a:t>2019-12-06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CC406E-9F2E-44A1-8C45-D746E737DA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46885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" name="Google Shape;525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348885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8" name="Google Shape;548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48" name="Google Shape;548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48" name="Google Shape;548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8" name="Google Shape;548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8" name="Google Shape;548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8" name="Google Shape;548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8" name="Google Shape;548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8" name="Google Shape;548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8" name="Google Shape;548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48" name="Google Shape;548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" name="Google Shape;525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3488853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" name="Google Shape;525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25" name="Google Shape;525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348885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8" name="Google Shape;548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8" name="Google Shape;548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8" name="Google Shape;548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8" name="Google Shape;548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61" name="Google Shape;561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8" name="Google Shape;548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174846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>
  <p:cSld name="1_제목 슬라이드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0"/>
          <p:cNvSpPr/>
          <p:nvPr/>
        </p:nvSpPr>
        <p:spPr>
          <a:xfrm>
            <a:off x="0" y="4"/>
            <a:ext cx="9144000" cy="582733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" name="Google Shape;25;p60"/>
          <p:cNvSpPr/>
          <p:nvPr/>
        </p:nvSpPr>
        <p:spPr>
          <a:xfrm>
            <a:off x="0" y="6597352"/>
            <a:ext cx="9144000" cy="260648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6" name="Google Shape;26;p60"/>
          <p:cNvCxnSpPr/>
          <p:nvPr/>
        </p:nvCxnSpPr>
        <p:spPr>
          <a:xfrm>
            <a:off x="323530" y="1196752"/>
            <a:ext cx="8352928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7" name="Google Shape;27;p60"/>
          <p:cNvSpPr/>
          <p:nvPr/>
        </p:nvSpPr>
        <p:spPr>
          <a:xfrm>
            <a:off x="179512" y="99140"/>
            <a:ext cx="8712968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algun Gothic"/>
              <a:buNone/>
            </a:pPr>
            <a:r>
              <a:rPr lang="ko-KR" sz="2000" b="1" dirty="0" smtClean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UI</a:t>
            </a:r>
            <a:r>
              <a:rPr lang="en-US" altLang="ko-KR" sz="2000" b="1" dirty="0" smtClean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altLang="en-US" sz="2000" b="1" dirty="0" smtClean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문서</a:t>
            </a:r>
            <a:endParaRPr sz="2000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0815845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2" name="Google Shape;564;p47"/>
          <p:cNvGraphicFramePr/>
          <p:nvPr userDrawn="1">
            <p:extLst>
              <p:ext uri="{D42A27DB-BD31-4B8C-83A1-F6EECF244321}">
                <p14:modId xmlns:p14="http://schemas.microsoft.com/office/powerpoint/2010/main" val="1635130500"/>
              </p:ext>
            </p:extLst>
          </p:nvPr>
        </p:nvGraphicFramePr>
        <p:xfrm>
          <a:off x="159703" y="1193352"/>
          <a:ext cx="8694737" cy="418025"/>
        </p:xfrm>
        <a:graphic>
          <a:graphicData uri="http://schemas.openxmlformats.org/drawingml/2006/table">
            <a:tbl>
              <a:tblPr/>
              <a:tblGrid>
                <a:gridCol w="52386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79208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629866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4180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1" i="0" u="none" strike="noStrike" cap="none" dirty="0" err="1" smtClean="0">
                          <a:solidFill>
                            <a:schemeClr val="tx1"/>
                          </a:solidFill>
                          <a:latin typeface="+mn-ea"/>
                          <a:ea typeface="맑은 고딕"/>
                          <a:cs typeface="Gill Sans"/>
                          <a:sym typeface="Gill Sans"/>
                        </a:rPr>
                        <a:t>화면명</a:t>
                      </a:r>
                      <a:endParaRPr lang="ko-KR" altLang="en-US" sz="1000" b="1" i="0" u="none" strike="noStrike" cap="none" dirty="0">
                        <a:solidFill>
                          <a:schemeClr val="tx1"/>
                        </a:solidFill>
                        <a:latin typeface="+mn-ea"/>
                        <a:ea typeface="맑은 고딕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00" b="1" i="0" u="none" strike="noStrike" cap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1" i="0" u="none" strike="noStrike" cap="none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도형 설명</a:t>
                      </a:r>
                      <a:endParaRPr sz="1000" b="1" i="0" u="none" strike="noStrike" cap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000" b="1" i="0" u="none" strike="noStrike" cap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296" name="직사각형 295"/>
          <p:cNvSpPr/>
          <p:nvPr userDrawn="1"/>
        </p:nvSpPr>
        <p:spPr>
          <a:xfrm>
            <a:off x="2649563" y="1314617"/>
            <a:ext cx="617101" cy="21698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8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Scene</a:t>
            </a:r>
            <a:endParaRPr lang="ko-KR" altLang="en-US" sz="8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297" name="직사각형 296"/>
          <p:cNvSpPr/>
          <p:nvPr userDrawn="1"/>
        </p:nvSpPr>
        <p:spPr>
          <a:xfrm>
            <a:off x="4240130" y="1321246"/>
            <a:ext cx="491174" cy="20372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8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버튼</a:t>
            </a:r>
            <a:endParaRPr lang="ko-KR" altLang="en-US" sz="8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299" name="모서리가 둥근 직사각형 298"/>
          <p:cNvSpPr/>
          <p:nvPr userDrawn="1"/>
        </p:nvSpPr>
        <p:spPr>
          <a:xfrm>
            <a:off x="5645075" y="1308898"/>
            <a:ext cx="575669" cy="228423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ctr"/>
            <a:r>
              <a:rPr lang="ko-KR" altLang="en-US" sz="8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팝업 창</a:t>
            </a:r>
            <a:endParaRPr lang="ko-KR" altLang="en-US" sz="8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300" name="직사각형 299"/>
          <p:cNvSpPr/>
          <p:nvPr userDrawn="1"/>
        </p:nvSpPr>
        <p:spPr>
          <a:xfrm>
            <a:off x="3365456" y="1321246"/>
            <a:ext cx="775882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8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텍스트 필드</a:t>
            </a:r>
            <a:endParaRPr lang="ko-KR" altLang="en-US" sz="8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301" name="직사각형 300"/>
          <p:cNvSpPr/>
          <p:nvPr userDrawn="1"/>
        </p:nvSpPr>
        <p:spPr>
          <a:xfrm>
            <a:off x="4830096" y="1320949"/>
            <a:ext cx="716187" cy="20432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8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비활성 버튼</a:t>
            </a:r>
            <a:endParaRPr lang="ko-KR" altLang="en-US" sz="8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302" name="직사각형 301"/>
          <p:cNvSpPr/>
          <p:nvPr userDrawn="1"/>
        </p:nvSpPr>
        <p:spPr>
          <a:xfrm>
            <a:off x="7135452" y="1321246"/>
            <a:ext cx="775882" cy="20372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800" b="1" dirty="0" err="1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프로그레스</a:t>
            </a:r>
            <a:r>
              <a:rPr lang="ko-KR" altLang="en-US" sz="8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 바</a:t>
            </a:r>
            <a:endParaRPr lang="ko-KR" altLang="en-US" sz="8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303" name="직사각형 302"/>
          <p:cNvSpPr/>
          <p:nvPr userDrawn="1"/>
        </p:nvSpPr>
        <p:spPr>
          <a:xfrm>
            <a:off x="8010127" y="1321246"/>
            <a:ext cx="775882" cy="20372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accent3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8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이미지 필드</a:t>
            </a:r>
            <a:endParaRPr lang="ko-KR" altLang="en-US" sz="8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304" name="직사각형 303"/>
          <p:cNvSpPr/>
          <p:nvPr userDrawn="1"/>
        </p:nvSpPr>
        <p:spPr>
          <a:xfrm>
            <a:off x="6319536" y="1321246"/>
            <a:ext cx="717124" cy="20372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8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체크박</a:t>
            </a:r>
            <a:r>
              <a:rPr lang="ko-KR" altLang="en-US" sz="8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스</a:t>
            </a:r>
          </a:p>
        </p:txBody>
      </p:sp>
      <p:cxnSp>
        <p:nvCxnSpPr>
          <p:cNvPr id="305" name="직선 연결선 304"/>
          <p:cNvCxnSpPr/>
          <p:nvPr userDrawn="1"/>
        </p:nvCxnSpPr>
        <p:spPr>
          <a:xfrm>
            <a:off x="1372777" y="149426"/>
            <a:ext cx="0" cy="684076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6" name="직선 연결선 305"/>
          <p:cNvCxnSpPr/>
          <p:nvPr userDrawn="1"/>
        </p:nvCxnSpPr>
        <p:spPr>
          <a:xfrm>
            <a:off x="3849277" y="149426"/>
            <a:ext cx="0" cy="684076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7" name="직선 연결선 306"/>
          <p:cNvCxnSpPr/>
          <p:nvPr userDrawn="1"/>
        </p:nvCxnSpPr>
        <p:spPr>
          <a:xfrm flipH="1">
            <a:off x="-180528" y="6057934"/>
            <a:ext cx="5368717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" name="직선 연결선 307"/>
          <p:cNvCxnSpPr/>
          <p:nvPr userDrawn="1"/>
        </p:nvCxnSpPr>
        <p:spPr>
          <a:xfrm flipH="1">
            <a:off x="-161478" y="1705009"/>
            <a:ext cx="5368717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" name="직선 연결선 308"/>
          <p:cNvCxnSpPr/>
          <p:nvPr userDrawn="1"/>
        </p:nvCxnSpPr>
        <p:spPr>
          <a:xfrm flipV="1">
            <a:off x="5292080" y="404664"/>
            <a:ext cx="0" cy="691276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0" name="직선 연결선 309"/>
          <p:cNvCxnSpPr/>
          <p:nvPr userDrawn="1"/>
        </p:nvCxnSpPr>
        <p:spPr>
          <a:xfrm flipV="1">
            <a:off x="8854430" y="404664"/>
            <a:ext cx="0" cy="691276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1" name="직선 연결선 310"/>
          <p:cNvCxnSpPr/>
          <p:nvPr userDrawn="1"/>
        </p:nvCxnSpPr>
        <p:spPr>
          <a:xfrm>
            <a:off x="5148064" y="1743667"/>
            <a:ext cx="396044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8" name="표 17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925955941"/>
              </p:ext>
            </p:extLst>
          </p:nvPr>
        </p:nvGraphicFramePr>
        <p:xfrm>
          <a:off x="-549718" y="0"/>
          <a:ext cx="1219200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44191"/>
                <a:gridCol w="1509562"/>
                <a:gridCol w="1509562"/>
                <a:gridCol w="1509562"/>
                <a:gridCol w="1509562"/>
                <a:gridCol w="1509562"/>
              </a:tblGrid>
              <a:tr h="79408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>
                              <a:lumMod val="9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POWER POINT </a:t>
                      </a:r>
                      <a:r>
                        <a:rPr kumimoji="0" lang="en-US" altLang="ko-KR" sz="2400" b="1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>
                              <a:lumMod val="9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PRESENTATION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>
                              <a:lumMod val="9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Enjoy your stylish business and campus life with BIZCAM</a:t>
                      </a:r>
                      <a:endParaRPr kumimoji="0" lang="ko-KR" altLang="en-US" sz="2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>
                            <a:lumMod val="9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286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CONTENTS.</a:t>
                      </a:r>
                      <a:r>
                        <a:rPr lang="en-US" altLang="ko-KR" sz="1200" b="0" baseline="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 1</a:t>
                      </a:r>
                      <a:endParaRPr lang="ko-KR" altLang="en-US" sz="1200" b="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1D4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CONTENTS.</a:t>
                      </a:r>
                      <a:r>
                        <a:rPr lang="en-US" altLang="ko-KR" sz="1200" b="0" baseline="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 1</a:t>
                      </a:r>
                      <a:endParaRPr lang="ko-KR" altLang="en-US" sz="1200" b="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1D4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CONTENTS.</a:t>
                      </a:r>
                      <a:r>
                        <a:rPr lang="en-US" altLang="ko-KR" sz="1200" b="0" baseline="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 1</a:t>
                      </a:r>
                      <a:endParaRPr lang="ko-KR" altLang="en-US" sz="1200" b="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1D4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CONTENTS.</a:t>
                      </a:r>
                      <a:r>
                        <a:rPr lang="en-US" altLang="ko-KR" sz="1200" b="0" baseline="0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 1</a:t>
                      </a:r>
                      <a:endParaRPr lang="ko-KR" altLang="en-US" sz="1200" b="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1D4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1</a:t>
                      </a:r>
                      <a:r>
                        <a:rPr lang="en-US" altLang="ko-KR" sz="1100" b="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/20</a:t>
                      </a:r>
                      <a:endParaRPr lang="ko-KR" altLang="en-US" sz="1100" b="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77CFD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766667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428363590"/>
              </p:ext>
            </p:extLst>
          </p:nvPr>
        </p:nvGraphicFramePr>
        <p:xfrm>
          <a:off x="0" y="-1861"/>
          <a:ext cx="9144000" cy="61302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24000"/>
                <a:gridCol w="1524000"/>
                <a:gridCol w="1524000"/>
                <a:gridCol w="1524000"/>
                <a:gridCol w="1524000"/>
                <a:gridCol w="1524000"/>
              </a:tblGrid>
              <a:tr h="613023"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개요</a:t>
                      </a:r>
                      <a:endParaRPr lang="ko-KR" altLang="en-US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페르소나</a:t>
                      </a:r>
                      <a:endParaRPr lang="ko-KR" altLang="en-US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1" dirty="0" smtClean="0"/>
                        <a:t>UI</a:t>
                      </a:r>
                      <a:r>
                        <a:rPr lang="ko-KR" altLang="en-US" b="1" dirty="0" smtClean="0"/>
                        <a:t>흐름도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1" dirty="0" smtClean="0"/>
                        <a:t>UI</a:t>
                      </a:r>
                      <a:r>
                        <a:rPr lang="ko-KR" altLang="en-US" b="1" dirty="0" smtClean="0"/>
                        <a:t>상세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총정리</a:t>
                      </a:r>
                      <a:endParaRPr lang="ko-KR" altLang="en-US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388833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035983007"/>
              </p:ext>
            </p:extLst>
          </p:nvPr>
        </p:nvGraphicFramePr>
        <p:xfrm>
          <a:off x="0" y="-1861"/>
          <a:ext cx="9144000" cy="61302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24000"/>
                <a:gridCol w="1524000"/>
                <a:gridCol w="1524000"/>
                <a:gridCol w="1524000"/>
                <a:gridCol w="1524000"/>
                <a:gridCol w="1524000"/>
              </a:tblGrid>
              <a:tr h="613023"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개요</a:t>
                      </a:r>
                      <a:endParaRPr lang="ko-KR" altLang="en-US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페르소나</a:t>
                      </a:r>
                      <a:endParaRPr lang="ko-KR" altLang="en-US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1" dirty="0" smtClean="0"/>
                        <a:t>UI</a:t>
                      </a:r>
                      <a:r>
                        <a:rPr lang="ko-KR" altLang="en-US" b="1" dirty="0" smtClean="0"/>
                        <a:t>흐름도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1" dirty="0" smtClean="0"/>
                        <a:t>UI</a:t>
                      </a:r>
                      <a:r>
                        <a:rPr lang="ko-KR" altLang="en-US" b="1" dirty="0" smtClean="0"/>
                        <a:t>상세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총정리</a:t>
                      </a:r>
                      <a:endParaRPr lang="ko-KR" altLang="en-US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882579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084170543"/>
              </p:ext>
            </p:extLst>
          </p:nvPr>
        </p:nvGraphicFramePr>
        <p:xfrm>
          <a:off x="0" y="-1861"/>
          <a:ext cx="9144000" cy="61302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24000"/>
                <a:gridCol w="1524000"/>
                <a:gridCol w="1524000"/>
                <a:gridCol w="1524000"/>
                <a:gridCol w="1524000"/>
                <a:gridCol w="1524000"/>
              </a:tblGrid>
              <a:tr h="613023"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개요</a:t>
                      </a:r>
                      <a:endParaRPr lang="ko-KR" altLang="en-US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페르소나</a:t>
                      </a:r>
                      <a:endParaRPr lang="ko-KR" altLang="en-US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1" dirty="0" smtClean="0"/>
                        <a:t>UI</a:t>
                      </a:r>
                      <a:r>
                        <a:rPr lang="ko-KR" altLang="en-US" b="1" dirty="0" smtClean="0"/>
                        <a:t>흐름도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1" dirty="0" smtClean="0"/>
                        <a:t>UI</a:t>
                      </a:r>
                      <a:r>
                        <a:rPr lang="ko-KR" altLang="en-US" b="1" dirty="0" smtClean="0"/>
                        <a:t>상세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총정리</a:t>
                      </a:r>
                      <a:endParaRPr lang="ko-KR" altLang="en-US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776373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표 20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511154899"/>
              </p:ext>
            </p:extLst>
          </p:nvPr>
        </p:nvGraphicFramePr>
        <p:xfrm>
          <a:off x="0" y="-1861"/>
          <a:ext cx="9144000" cy="61302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24000"/>
                <a:gridCol w="1524000"/>
                <a:gridCol w="1524000"/>
                <a:gridCol w="1524000"/>
                <a:gridCol w="1524000"/>
                <a:gridCol w="1524000"/>
              </a:tblGrid>
              <a:tr h="613023"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개요</a:t>
                      </a:r>
                      <a:endParaRPr lang="ko-KR" altLang="en-US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페르소나</a:t>
                      </a:r>
                      <a:endParaRPr lang="ko-KR" altLang="en-US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1" dirty="0" smtClean="0"/>
                        <a:t>UI</a:t>
                      </a:r>
                      <a:r>
                        <a:rPr lang="ko-KR" altLang="en-US" b="1" dirty="0" smtClean="0"/>
                        <a:t>흐름도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1" dirty="0" smtClean="0"/>
                        <a:t>UI</a:t>
                      </a:r>
                      <a:r>
                        <a:rPr lang="ko-KR" altLang="en-US" b="1" dirty="0" smtClean="0"/>
                        <a:t>상세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총정리</a:t>
                      </a:r>
                      <a:endParaRPr lang="ko-KR" altLang="en-US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338708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Google Shape;564;p47"/>
          <p:cNvGraphicFramePr/>
          <p:nvPr userDrawn="1">
            <p:extLst>
              <p:ext uri="{D42A27DB-BD31-4B8C-83A1-F6EECF244321}">
                <p14:modId xmlns:p14="http://schemas.microsoft.com/office/powerpoint/2010/main" val="4143771467"/>
              </p:ext>
            </p:extLst>
          </p:nvPr>
        </p:nvGraphicFramePr>
        <p:xfrm>
          <a:off x="159702" y="1193352"/>
          <a:ext cx="8694728" cy="418025"/>
        </p:xfrm>
        <a:graphic>
          <a:graphicData uri="http://schemas.openxmlformats.org/drawingml/2006/table">
            <a:tbl>
              <a:tblPr/>
              <a:tblGrid>
                <a:gridCol w="971264"/>
                <a:gridCol w="7723464"/>
              </a:tblGrid>
              <a:tr h="4180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1" i="0" u="none" strike="noStrike" cap="none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도형 설명</a:t>
                      </a:r>
                      <a:endParaRPr sz="1000" b="1" i="0" u="none" strike="noStrike" cap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000" b="1" i="0" u="none" strike="noStrike" cap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3" name="직사각형 12"/>
          <p:cNvSpPr/>
          <p:nvPr userDrawn="1"/>
        </p:nvSpPr>
        <p:spPr>
          <a:xfrm>
            <a:off x="1243866" y="1314617"/>
            <a:ext cx="617101" cy="21698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8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Scene</a:t>
            </a:r>
            <a:endParaRPr lang="ko-KR" altLang="en-US" sz="8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4" name="직사각형 13"/>
          <p:cNvSpPr/>
          <p:nvPr userDrawn="1"/>
        </p:nvSpPr>
        <p:spPr>
          <a:xfrm>
            <a:off x="2834433" y="1321246"/>
            <a:ext cx="491174" cy="20372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8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버튼</a:t>
            </a:r>
            <a:endParaRPr lang="ko-KR" altLang="en-US" sz="8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5" name="모서리가 둥근 직사각형 14"/>
          <p:cNvSpPr/>
          <p:nvPr userDrawn="1"/>
        </p:nvSpPr>
        <p:spPr>
          <a:xfrm>
            <a:off x="4239378" y="1308898"/>
            <a:ext cx="575669" cy="228423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ctr"/>
            <a:r>
              <a:rPr lang="ko-KR" altLang="en-US" sz="8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팝업 창</a:t>
            </a:r>
            <a:endParaRPr lang="ko-KR" altLang="en-US" sz="8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6" name="직사각형 15"/>
          <p:cNvSpPr/>
          <p:nvPr userDrawn="1"/>
        </p:nvSpPr>
        <p:spPr>
          <a:xfrm>
            <a:off x="1959759" y="1321246"/>
            <a:ext cx="775882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8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텍스트 필드</a:t>
            </a:r>
            <a:endParaRPr lang="ko-KR" altLang="en-US" sz="8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7" name="직사각형 16"/>
          <p:cNvSpPr/>
          <p:nvPr userDrawn="1"/>
        </p:nvSpPr>
        <p:spPr>
          <a:xfrm>
            <a:off x="3424399" y="1320949"/>
            <a:ext cx="716187" cy="20432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8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비활성 버튼</a:t>
            </a:r>
            <a:endParaRPr lang="ko-KR" altLang="en-US" sz="8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8" name="직사각형 17"/>
          <p:cNvSpPr/>
          <p:nvPr userDrawn="1"/>
        </p:nvSpPr>
        <p:spPr>
          <a:xfrm>
            <a:off x="5729755" y="1321246"/>
            <a:ext cx="775882" cy="20372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800" b="1" dirty="0" err="1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프로그레스</a:t>
            </a:r>
            <a:r>
              <a:rPr lang="ko-KR" altLang="en-US" sz="8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 바</a:t>
            </a:r>
            <a:endParaRPr lang="ko-KR" altLang="en-US" sz="8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9" name="직사각형 18"/>
          <p:cNvSpPr/>
          <p:nvPr userDrawn="1"/>
        </p:nvSpPr>
        <p:spPr>
          <a:xfrm>
            <a:off x="6604430" y="1321246"/>
            <a:ext cx="775882" cy="20372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accent3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8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이미지 필드</a:t>
            </a:r>
            <a:endParaRPr lang="ko-KR" altLang="en-US" sz="8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20" name="직사각형 19"/>
          <p:cNvSpPr/>
          <p:nvPr userDrawn="1"/>
        </p:nvSpPr>
        <p:spPr>
          <a:xfrm>
            <a:off x="4913839" y="1321246"/>
            <a:ext cx="717124" cy="20372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8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체크박</a:t>
            </a:r>
            <a:r>
              <a:rPr lang="ko-KR" altLang="en-US" sz="8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스</a:t>
            </a:r>
          </a:p>
        </p:txBody>
      </p:sp>
      <p:cxnSp>
        <p:nvCxnSpPr>
          <p:cNvPr id="22" name="직선 화살표 연결선 21"/>
          <p:cNvCxnSpPr/>
          <p:nvPr userDrawn="1"/>
        </p:nvCxnSpPr>
        <p:spPr>
          <a:xfrm>
            <a:off x="7557864" y="1336774"/>
            <a:ext cx="855310" cy="0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/>
          <p:cNvSpPr/>
          <p:nvPr userDrawn="1"/>
        </p:nvSpPr>
        <p:spPr>
          <a:xfrm>
            <a:off x="7524328" y="1326163"/>
            <a:ext cx="888846" cy="233387"/>
          </a:xfrm>
          <a:prstGeom prst="rect">
            <a:avLst/>
          </a:prstGeom>
          <a:noFill/>
          <a:ln w="1905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8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화면 변화 화살표</a:t>
            </a:r>
            <a:endParaRPr lang="ko-KR" altLang="en-US" sz="8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graphicFrame>
        <p:nvGraphicFramePr>
          <p:cNvPr id="21" name="표 20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352174404"/>
              </p:ext>
            </p:extLst>
          </p:nvPr>
        </p:nvGraphicFramePr>
        <p:xfrm>
          <a:off x="0" y="-1861"/>
          <a:ext cx="9144000" cy="61302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24000"/>
                <a:gridCol w="1524000"/>
                <a:gridCol w="1524000"/>
                <a:gridCol w="1524000"/>
                <a:gridCol w="1524000"/>
                <a:gridCol w="1524000"/>
              </a:tblGrid>
              <a:tr h="613023"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개요</a:t>
                      </a:r>
                      <a:endParaRPr lang="ko-KR" altLang="en-US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페르소나</a:t>
                      </a:r>
                      <a:endParaRPr lang="ko-KR" altLang="en-US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1" dirty="0" smtClean="0"/>
                        <a:t>UI</a:t>
                      </a:r>
                      <a:r>
                        <a:rPr lang="ko-KR" altLang="en-US" b="1" dirty="0" smtClean="0"/>
                        <a:t>흐름도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1" dirty="0" smtClean="0"/>
                        <a:t>UI</a:t>
                      </a:r>
                      <a:r>
                        <a:rPr lang="ko-KR" altLang="en-US" b="1" dirty="0" smtClean="0"/>
                        <a:t>상세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총정리</a:t>
                      </a:r>
                      <a:endParaRPr lang="ko-KR" altLang="en-US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34046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 userDrawn="1"/>
        </p:nvCxnSpPr>
        <p:spPr>
          <a:xfrm>
            <a:off x="182105" y="332656"/>
            <a:ext cx="0" cy="633670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/>
          <p:cNvCxnSpPr/>
          <p:nvPr userDrawn="1"/>
        </p:nvCxnSpPr>
        <p:spPr>
          <a:xfrm>
            <a:off x="2715755" y="332656"/>
            <a:ext cx="0" cy="633670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 userDrawn="1"/>
        </p:nvCxnSpPr>
        <p:spPr>
          <a:xfrm>
            <a:off x="2849105" y="408856"/>
            <a:ext cx="0" cy="633670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 userDrawn="1"/>
        </p:nvCxnSpPr>
        <p:spPr>
          <a:xfrm>
            <a:off x="8821280" y="408856"/>
            <a:ext cx="0" cy="633670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 userDrawn="1"/>
        </p:nvCxnSpPr>
        <p:spPr>
          <a:xfrm flipH="1">
            <a:off x="-108519" y="1677253"/>
            <a:ext cx="2957624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 userDrawn="1"/>
        </p:nvCxnSpPr>
        <p:spPr>
          <a:xfrm flipH="1">
            <a:off x="-108519" y="6173053"/>
            <a:ext cx="2957624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 userDrawn="1"/>
        </p:nvCxnSpPr>
        <p:spPr>
          <a:xfrm flipH="1">
            <a:off x="2596581" y="1401028"/>
            <a:ext cx="665593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408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60" r:id="rId3"/>
    <p:sldLayoutId id="2147483665" r:id="rId4"/>
    <p:sldLayoutId id="2147483664" r:id="rId5"/>
    <p:sldLayoutId id="2147483653" r:id="rId6"/>
    <p:sldLayoutId id="2147483661" r:id="rId7"/>
    <p:sldLayoutId id="2147483663" r:id="rId8"/>
    <p:sldLayoutId id="2147483654" r:id="rId9"/>
    <p:sldLayoutId id="2147483662" r:id="rId10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18" Type="http://schemas.openxmlformats.org/officeDocument/2006/relationships/image" Target="../media/image26.jpeg"/><Relationship Id="rId3" Type="http://schemas.openxmlformats.org/officeDocument/2006/relationships/image" Target="../media/image11.png"/><Relationship Id="rId21" Type="http://schemas.openxmlformats.org/officeDocument/2006/relationships/image" Target="../media/image29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17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24.png"/><Relationship Id="rId20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5" Type="http://schemas.openxmlformats.org/officeDocument/2006/relationships/image" Target="../media/image23.png"/><Relationship Id="rId10" Type="http://schemas.openxmlformats.org/officeDocument/2006/relationships/image" Target="../media/image18.png"/><Relationship Id="rId19" Type="http://schemas.openxmlformats.org/officeDocument/2006/relationships/image" Target="../media/image27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Relationship Id="rId22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651167" y="1772816"/>
            <a:ext cx="584166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b="1" dirty="0" smtClean="0"/>
              <a:t>인터페이스 기</a:t>
            </a:r>
            <a:r>
              <a:rPr lang="ko-KR" altLang="en-US" sz="6000" b="1" dirty="0"/>
              <a:t>획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117386" y="4839543"/>
            <a:ext cx="9092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 smtClean="0"/>
              <a:t>정 환</a:t>
            </a:r>
            <a:endParaRPr lang="ko-KR" altLang="en-US" sz="24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7866862" y="5949280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 smtClean="0"/>
              <a:t>시간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8015059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직사각형 75"/>
          <p:cNvSpPr/>
          <p:nvPr/>
        </p:nvSpPr>
        <p:spPr>
          <a:xfrm>
            <a:off x="179512" y="4691624"/>
            <a:ext cx="981970" cy="24943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900" b="1" dirty="0" err="1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메인스테이지</a:t>
            </a:r>
            <a:endParaRPr lang="ko-KR" altLang="en-US" sz="9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90" name="직사각형 89"/>
          <p:cNvSpPr/>
          <p:nvPr/>
        </p:nvSpPr>
        <p:spPr>
          <a:xfrm>
            <a:off x="850341" y="6316069"/>
            <a:ext cx="848465" cy="24943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9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캐릭</a:t>
            </a:r>
            <a:r>
              <a:rPr lang="ko-KR" altLang="en-US" sz="9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터</a:t>
            </a:r>
            <a:r>
              <a:rPr lang="ko-KR" altLang="en-US" sz="9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관리</a:t>
            </a:r>
            <a:endParaRPr lang="ko-KR" altLang="en-US" sz="9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91" name="직사각형 90"/>
          <p:cNvSpPr/>
          <p:nvPr/>
        </p:nvSpPr>
        <p:spPr>
          <a:xfrm>
            <a:off x="1986927" y="6309320"/>
            <a:ext cx="835773" cy="24943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9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장비관리</a:t>
            </a:r>
            <a:endParaRPr lang="ko-KR" altLang="en-US" sz="9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09" name="모서리가 둥근 직사각형 108"/>
          <p:cNvSpPr/>
          <p:nvPr/>
        </p:nvSpPr>
        <p:spPr>
          <a:xfrm>
            <a:off x="4079060" y="2373881"/>
            <a:ext cx="911315" cy="249435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9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환경설정 팝업</a:t>
            </a:r>
            <a:endParaRPr lang="ko-KR" altLang="en-US" sz="9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63" name="모서리가 둥근 직사각형 162"/>
          <p:cNvSpPr/>
          <p:nvPr/>
        </p:nvSpPr>
        <p:spPr>
          <a:xfrm>
            <a:off x="4079060" y="2757033"/>
            <a:ext cx="911315" cy="249435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9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우편</a:t>
            </a:r>
            <a:r>
              <a:rPr lang="ko-KR" altLang="en-US" sz="9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함</a:t>
            </a:r>
            <a:r>
              <a:rPr lang="ko-KR" altLang="en-US" sz="9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 팝업</a:t>
            </a:r>
            <a:endParaRPr lang="ko-KR" altLang="en-US" sz="9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65" name="모서리가 둥근 직사각형 164"/>
          <p:cNvSpPr/>
          <p:nvPr/>
        </p:nvSpPr>
        <p:spPr>
          <a:xfrm>
            <a:off x="4079060" y="2063114"/>
            <a:ext cx="911315" cy="249435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9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공지사항 팝업</a:t>
            </a:r>
            <a:endParaRPr lang="ko-KR" altLang="en-US" sz="9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91" name="직사각형 190"/>
          <p:cNvSpPr/>
          <p:nvPr/>
        </p:nvSpPr>
        <p:spPr>
          <a:xfrm>
            <a:off x="3107062" y="6309320"/>
            <a:ext cx="835773" cy="24943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9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파티관</a:t>
            </a:r>
            <a:r>
              <a:rPr lang="ko-KR" altLang="en-US" sz="9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리</a:t>
            </a:r>
          </a:p>
        </p:txBody>
      </p:sp>
      <p:cxnSp>
        <p:nvCxnSpPr>
          <p:cNvPr id="212" name="꺾인 연결선 211"/>
          <p:cNvCxnSpPr>
            <a:stCxn id="90" idx="2"/>
            <a:endCxn id="191" idx="2"/>
          </p:cNvCxnSpPr>
          <p:nvPr/>
        </p:nvCxnSpPr>
        <p:spPr>
          <a:xfrm rot="5400000" flipH="1" flipV="1">
            <a:off x="2396386" y="5436942"/>
            <a:ext cx="6749" cy="2250375"/>
          </a:xfrm>
          <a:prstGeom prst="bentConnector3">
            <a:avLst>
              <a:gd name="adj1" fmla="val -2540376"/>
            </a:avLst>
          </a:prstGeom>
          <a:ln w="19050">
            <a:solidFill>
              <a:schemeClr val="accent6">
                <a:lumMod val="75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직선 화살표 연결선 214"/>
          <p:cNvCxnSpPr>
            <a:stCxn id="90" idx="3"/>
            <a:endCxn id="91" idx="1"/>
          </p:cNvCxnSpPr>
          <p:nvPr/>
        </p:nvCxnSpPr>
        <p:spPr>
          <a:xfrm flipV="1">
            <a:off x="1698806" y="6434038"/>
            <a:ext cx="288121" cy="6749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직선 화살표 연결선 216"/>
          <p:cNvCxnSpPr>
            <a:stCxn id="91" idx="3"/>
            <a:endCxn id="191" idx="1"/>
          </p:cNvCxnSpPr>
          <p:nvPr/>
        </p:nvCxnSpPr>
        <p:spPr>
          <a:xfrm>
            <a:off x="2822700" y="6434038"/>
            <a:ext cx="284362" cy="0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3" name="직사각형 232"/>
          <p:cNvSpPr/>
          <p:nvPr/>
        </p:nvSpPr>
        <p:spPr>
          <a:xfrm>
            <a:off x="218558" y="5730978"/>
            <a:ext cx="835773" cy="24943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9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로비화</a:t>
            </a:r>
            <a:r>
              <a:rPr lang="ko-KR" altLang="en-US" sz="9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면</a:t>
            </a:r>
          </a:p>
        </p:txBody>
      </p:sp>
      <p:sp>
        <p:nvSpPr>
          <p:cNvPr id="259" name="직사각형 258"/>
          <p:cNvSpPr/>
          <p:nvPr/>
        </p:nvSpPr>
        <p:spPr>
          <a:xfrm>
            <a:off x="4012379" y="5417430"/>
            <a:ext cx="835773" cy="24943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9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상</a:t>
            </a:r>
            <a:r>
              <a:rPr lang="ko-KR" altLang="en-US" sz="9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점</a:t>
            </a:r>
          </a:p>
        </p:txBody>
      </p:sp>
      <p:sp>
        <p:nvSpPr>
          <p:cNvPr id="267" name="직사각형 266"/>
          <p:cNvSpPr/>
          <p:nvPr/>
        </p:nvSpPr>
        <p:spPr>
          <a:xfrm>
            <a:off x="4012379" y="5730979"/>
            <a:ext cx="835773" cy="24943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9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커뮤니</a:t>
            </a:r>
            <a:r>
              <a:rPr lang="ko-KR" altLang="en-US" sz="9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티</a:t>
            </a:r>
          </a:p>
        </p:txBody>
      </p:sp>
      <p:sp>
        <p:nvSpPr>
          <p:cNvPr id="97" name="직사각형 96"/>
          <p:cNvSpPr/>
          <p:nvPr/>
        </p:nvSpPr>
        <p:spPr>
          <a:xfrm>
            <a:off x="179512" y="5082774"/>
            <a:ext cx="981970" cy="24943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900" b="1" dirty="0" err="1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챌린지컨텐</a:t>
            </a:r>
            <a:r>
              <a:rPr lang="ko-KR" altLang="en-US" sz="900" b="1" dirty="0" err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츠</a:t>
            </a:r>
            <a:endParaRPr lang="ko-KR" altLang="en-US" sz="9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34" name="직사각형 133"/>
          <p:cNvSpPr/>
          <p:nvPr/>
        </p:nvSpPr>
        <p:spPr>
          <a:xfrm>
            <a:off x="4012330" y="5082775"/>
            <a:ext cx="835773" cy="24943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9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PVP</a:t>
            </a:r>
            <a:r>
              <a:rPr lang="ko-KR" altLang="en-US" sz="900" b="1" dirty="0" err="1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컨텐츠</a:t>
            </a:r>
            <a:endParaRPr lang="ko-KR" altLang="en-US" sz="9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70" name="모서리가 둥근 직사각형 169"/>
          <p:cNvSpPr/>
          <p:nvPr/>
        </p:nvSpPr>
        <p:spPr>
          <a:xfrm>
            <a:off x="166547" y="1859269"/>
            <a:ext cx="978294" cy="249435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9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유저프로필 팝업</a:t>
            </a:r>
            <a:endParaRPr lang="ko-KR" altLang="en-US" sz="9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309" name="모서리가 둥근 직사각형 308"/>
          <p:cNvSpPr/>
          <p:nvPr/>
        </p:nvSpPr>
        <p:spPr>
          <a:xfrm>
            <a:off x="4035956" y="3569806"/>
            <a:ext cx="978294" cy="249435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900" b="1" dirty="0" err="1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메인캐릭터</a:t>
            </a:r>
            <a:r>
              <a:rPr lang="ko-KR" altLang="en-US" sz="9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 설정</a:t>
            </a:r>
            <a:endParaRPr lang="ko-KR" altLang="en-US" sz="9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93" name="직사각형 92"/>
          <p:cNvSpPr/>
          <p:nvPr/>
        </p:nvSpPr>
        <p:spPr>
          <a:xfrm>
            <a:off x="4085848" y="1714021"/>
            <a:ext cx="973347" cy="24943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9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상점</a:t>
            </a:r>
            <a:endParaRPr lang="ko-KR" altLang="en-US" sz="9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cxnSp>
        <p:nvCxnSpPr>
          <p:cNvPr id="101" name="직선 화살표 연결선 100"/>
          <p:cNvCxnSpPr>
            <a:stCxn id="76" idx="3"/>
          </p:cNvCxnSpPr>
          <p:nvPr/>
        </p:nvCxnSpPr>
        <p:spPr>
          <a:xfrm>
            <a:off x="1161482" y="4816343"/>
            <a:ext cx="168353" cy="0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꺾인 연결선 45"/>
          <p:cNvCxnSpPr>
            <a:stCxn id="97" idx="2"/>
          </p:cNvCxnSpPr>
          <p:nvPr/>
        </p:nvCxnSpPr>
        <p:spPr>
          <a:xfrm rot="16200000" flipH="1">
            <a:off x="909297" y="5093409"/>
            <a:ext cx="181741" cy="659340"/>
          </a:xfrm>
          <a:prstGeom prst="bentConnector2">
            <a:avLst/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꺾인 연결선 45"/>
          <p:cNvCxnSpPr>
            <a:stCxn id="134" idx="0"/>
          </p:cNvCxnSpPr>
          <p:nvPr/>
        </p:nvCxnSpPr>
        <p:spPr>
          <a:xfrm rot="16200000" flipV="1">
            <a:off x="4065137" y="4717694"/>
            <a:ext cx="141715" cy="588447"/>
          </a:xfrm>
          <a:prstGeom prst="bentConnector2">
            <a:avLst/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꺾인 연결선 45"/>
          <p:cNvCxnSpPr>
            <a:stCxn id="259" idx="3"/>
          </p:cNvCxnSpPr>
          <p:nvPr/>
        </p:nvCxnSpPr>
        <p:spPr>
          <a:xfrm flipH="1" flipV="1">
            <a:off x="3851629" y="4941060"/>
            <a:ext cx="996523" cy="601088"/>
          </a:xfrm>
          <a:prstGeom prst="bentConnector3">
            <a:avLst>
              <a:gd name="adj1" fmla="val -10437"/>
            </a:avLst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직사각형 85"/>
          <p:cNvSpPr/>
          <p:nvPr/>
        </p:nvSpPr>
        <p:spPr>
          <a:xfrm>
            <a:off x="1373901" y="1696368"/>
            <a:ext cx="2469474" cy="436156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Scene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89" name="직사각형 88"/>
          <p:cNvSpPr/>
          <p:nvPr/>
        </p:nvSpPr>
        <p:spPr>
          <a:xfrm>
            <a:off x="1801087" y="5666864"/>
            <a:ext cx="2042288" cy="39106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88" name="직사각형 87"/>
          <p:cNvSpPr/>
          <p:nvPr/>
        </p:nvSpPr>
        <p:spPr>
          <a:xfrm>
            <a:off x="1372295" y="1696369"/>
            <a:ext cx="2469474" cy="53705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25" name="직사각형 124"/>
          <p:cNvSpPr/>
          <p:nvPr/>
        </p:nvSpPr>
        <p:spPr>
          <a:xfrm>
            <a:off x="2307351" y="4895455"/>
            <a:ext cx="618493" cy="61849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모험</a:t>
            </a:r>
            <a:r>
              <a:rPr lang="en-US" altLang="ko-KR" sz="1000" dirty="0" smtClean="0">
                <a:solidFill>
                  <a:schemeClr val="tx1"/>
                </a:solidFill>
              </a:rPr>
              <a:t>(?)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26" name="직사각형 125"/>
          <p:cNvSpPr/>
          <p:nvPr/>
        </p:nvSpPr>
        <p:spPr>
          <a:xfrm>
            <a:off x="1531606" y="4895455"/>
            <a:ext cx="618493" cy="61849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1000" dirty="0" err="1" smtClean="0">
                <a:solidFill>
                  <a:schemeClr val="tx1"/>
                </a:solidFill>
              </a:rPr>
              <a:t>챌린</a:t>
            </a:r>
            <a:r>
              <a:rPr lang="ko-KR" altLang="en-US" sz="1000" dirty="0" err="1">
                <a:solidFill>
                  <a:schemeClr val="tx1"/>
                </a:solidFill>
              </a:rPr>
              <a:t>지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27" name="직사각형 126"/>
          <p:cNvSpPr/>
          <p:nvPr/>
        </p:nvSpPr>
        <p:spPr>
          <a:xfrm>
            <a:off x="3072040" y="4895455"/>
            <a:ext cx="618493" cy="61849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PVP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29" name="직사각형 128"/>
          <p:cNvSpPr/>
          <p:nvPr/>
        </p:nvSpPr>
        <p:spPr>
          <a:xfrm>
            <a:off x="1435861" y="2333382"/>
            <a:ext cx="730452" cy="32546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이벤트배너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130" name="직사각형 129"/>
          <p:cNvSpPr/>
          <p:nvPr/>
        </p:nvSpPr>
        <p:spPr>
          <a:xfrm>
            <a:off x="3055825" y="2333382"/>
            <a:ext cx="325461" cy="32546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공</a:t>
            </a:r>
            <a:r>
              <a:rPr lang="ko-KR" altLang="en-US" sz="900" dirty="0">
                <a:solidFill>
                  <a:schemeClr val="tx1"/>
                </a:solidFill>
              </a:rPr>
              <a:t>지</a:t>
            </a:r>
          </a:p>
        </p:txBody>
      </p:sp>
      <p:sp>
        <p:nvSpPr>
          <p:cNvPr id="131" name="직사각형 130"/>
          <p:cNvSpPr/>
          <p:nvPr/>
        </p:nvSpPr>
        <p:spPr>
          <a:xfrm>
            <a:off x="3460816" y="2333382"/>
            <a:ext cx="325461" cy="32546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설정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132" name="직사각형 131"/>
          <p:cNvSpPr/>
          <p:nvPr/>
        </p:nvSpPr>
        <p:spPr>
          <a:xfrm>
            <a:off x="3460816" y="2718226"/>
            <a:ext cx="325461" cy="32546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우편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114" name="직사각형 113"/>
          <p:cNvSpPr/>
          <p:nvPr/>
        </p:nvSpPr>
        <p:spPr>
          <a:xfrm>
            <a:off x="2885729" y="1751210"/>
            <a:ext cx="902415" cy="201624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통상재</a:t>
            </a:r>
            <a:r>
              <a:rPr lang="ko-KR" altLang="en-US" sz="900" dirty="0">
                <a:solidFill>
                  <a:schemeClr val="tx1"/>
                </a:solidFill>
              </a:rPr>
              <a:t>화</a:t>
            </a:r>
          </a:p>
        </p:txBody>
      </p:sp>
      <p:sp>
        <p:nvSpPr>
          <p:cNvPr id="115" name="직사각형 114"/>
          <p:cNvSpPr/>
          <p:nvPr/>
        </p:nvSpPr>
        <p:spPr>
          <a:xfrm>
            <a:off x="1924030" y="1761952"/>
            <a:ext cx="902415" cy="201624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900" dirty="0" err="1" smtClean="0">
                <a:solidFill>
                  <a:schemeClr val="tx1"/>
                </a:solidFill>
              </a:rPr>
              <a:t>빌링재</a:t>
            </a:r>
            <a:r>
              <a:rPr lang="ko-KR" altLang="en-US" sz="900" dirty="0" err="1">
                <a:solidFill>
                  <a:schemeClr val="tx1"/>
                </a:solidFill>
              </a:rPr>
              <a:t>화</a:t>
            </a:r>
            <a:r>
              <a:rPr lang="en-US" altLang="ko-KR" sz="900" dirty="0" smtClean="0">
                <a:solidFill>
                  <a:schemeClr val="tx1"/>
                </a:solidFill>
              </a:rPr>
              <a:t> 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116" name="직사각형 115"/>
          <p:cNvSpPr/>
          <p:nvPr/>
        </p:nvSpPr>
        <p:spPr>
          <a:xfrm>
            <a:off x="2885729" y="1994882"/>
            <a:ext cx="902415" cy="201624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900" dirty="0" smtClean="0">
                <a:solidFill>
                  <a:schemeClr val="tx1"/>
                </a:solidFill>
              </a:rPr>
              <a:t>PVP</a:t>
            </a:r>
            <a:r>
              <a:rPr lang="ko-KR" altLang="en-US" sz="900" dirty="0" err="1" smtClean="0">
                <a:solidFill>
                  <a:schemeClr val="tx1"/>
                </a:solidFill>
              </a:rPr>
              <a:t>스테미너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117" name="직사각형 116"/>
          <p:cNvSpPr/>
          <p:nvPr/>
        </p:nvSpPr>
        <p:spPr>
          <a:xfrm>
            <a:off x="1924030" y="1996196"/>
            <a:ext cx="902415" cy="201624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900" dirty="0" err="1" smtClean="0">
                <a:solidFill>
                  <a:schemeClr val="tx1"/>
                </a:solidFill>
              </a:rPr>
              <a:t>스테미</a:t>
            </a:r>
            <a:r>
              <a:rPr lang="ko-KR" altLang="en-US" sz="900" dirty="0" err="1">
                <a:solidFill>
                  <a:schemeClr val="tx1"/>
                </a:solidFill>
              </a:rPr>
              <a:t>너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105" name="직사각형 104"/>
          <p:cNvSpPr/>
          <p:nvPr/>
        </p:nvSpPr>
        <p:spPr>
          <a:xfrm>
            <a:off x="1924030" y="2706464"/>
            <a:ext cx="1420187" cy="198515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버튼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48" name="직사각형 147"/>
          <p:cNvSpPr/>
          <p:nvPr/>
        </p:nvSpPr>
        <p:spPr>
          <a:xfrm>
            <a:off x="1962335" y="2771726"/>
            <a:ext cx="1336297" cy="186639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accent3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8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매인 캐릭터</a:t>
            </a:r>
            <a:endParaRPr lang="ko-KR" altLang="en-US" sz="8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94" name="직사각형 93"/>
          <p:cNvSpPr/>
          <p:nvPr/>
        </p:nvSpPr>
        <p:spPr>
          <a:xfrm>
            <a:off x="1435861" y="1775226"/>
            <a:ext cx="435871" cy="41260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1000" dirty="0" err="1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계정레</a:t>
            </a:r>
            <a:r>
              <a:rPr lang="ko-KR" altLang="en-US" sz="1000" dirty="0" err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밸</a:t>
            </a:r>
            <a:endParaRPr lang="ko-KR" altLang="en-US" sz="1000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21" name="직사각형 120"/>
          <p:cNvSpPr/>
          <p:nvPr/>
        </p:nvSpPr>
        <p:spPr>
          <a:xfrm>
            <a:off x="2245843" y="5692967"/>
            <a:ext cx="325461" cy="32546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900" dirty="0" err="1" smtClean="0">
                <a:solidFill>
                  <a:schemeClr val="tx1"/>
                </a:solidFill>
              </a:rPr>
              <a:t>인벤토</a:t>
            </a:r>
            <a:r>
              <a:rPr lang="ko-KR" altLang="en-US" sz="900" dirty="0" err="1">
                <a:solidFill>
                  <a:schemeClr val="tx1"/>
                </a:solidFill>
              </a:rPr>
              <a:t>리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120" name="직사각형 119"/>
          <p:cNvSpPr/>
          <p:nvPr/>
        </p:nvSpPr>
        <p:spPr>
          <a:xfrm>
            <a:off x="1840853" y="5692967"/>
            <a:ext cx="325461" cy="32546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캐릭터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124" name="직사각형 123"/>
          <p:cNvSpPr/>
          <p:nvPr/>
        </p:nvSpPr>
        <p:spPr>
          <a:xfrm>
            <a:off x="3460816" y="5692967"/>
            <a:ext cx="325461" cy="32546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커뮤니티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122" name="직사각형 121"/>
          <p:cNvSpPr/>
          <p:nvPr/>
        </p:nvSpPr>
        <p:spPr>
          <a:xfrm>
            <a:off x="2650835" y="5692967"/>
            <a:ext cx="325461" cy="32546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파티구성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119" name="직사각형 118"/>
          <p:cNvSpPr/>
          <p:nvPr/>
        </p:nvSpPr>
        <p:spPr>
          <a:xfrm>
            <a:off x="1435862" y="5692967"/>
            <a:ext cx="325461" cy="325461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홈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123" name="직사각형 122"/>
          <p:cNvSpPr/>
          <p:nvPr/>
        </p:nvSpPr>
        <p:spPr>
          <a:xfrm>
            <a:off x="3055825" y="5692967"/>
            <a:ext cx="325461" cy="32546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900" dirty="0" err="1">
                <a:solidFill>
                  <a:schemeClr val="tx1"/>
                </a:solidFill>
              </a:rPr>
              <a:t>샵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cxnSp>
        <p:nvCxnSpPr>
          <p:cNvPr id="77" name="꺾인 연결선 45"/>
          <p:cNvCxnSpPr>
            <a:stCxn id="125" idx="0"/>
            <a:endCxn id="76" idx="0"/>
          </p:cNvCxnSpPr>
          <p:nvPr/>
        </p:nvCxnSpPr>
        <p:spPr>
          <a:xfrm rot="16200000" flipV="1">
            <a:off x="1541633" y="3820489"/>
            <a:ext cx="203831" cy="1946101"/>
          </a:xfrm>
          <a:prstGeom prst="bentConnector3">
            <a:avLst>
              <a:gd name="adj1" fmla="val 165422"/>
            </a:avLst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화살표 연결선 103"/>
          <p:cNvCxnSpPr>
            <a:stCxn id="131" idx="3"/>
            <a:endCxn id="109" idx="1"/>
          </p:cNvCxnSpPr>
          <p:nvPr/>
        </p:nvCxnSpPr>
        <p:spPr>
          <a:xfrm>
            <a:off x="3786277" y="2496112"/>
            <a:ext cx="292783" cy="2488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꺾인 연결선 45"/>
          <p:cNvCxnSpPr>
            <a:stCxn id="120" idx="2"/>
            <a:endCxn id="90" idx="0"/>
          </p:cNvCxnSpPr>
          <p:nvPr/>
        </p:nvCxnSpPr>
        <p:spPr>
          <a:xfrm rot="5400000">
            <a:off x="1490259" y="5802743"/>
            <a:ext cx="297641" cy="729010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직선 화살표 연결선 161"/>
          <p:cNvCxnSpPr>
            <a:endCxn id="163" idx="1"/>
          </p:cNvCxnSpPr>
          <p:nvPr/>
        </p:nvCxnSpPr>
        <p:spPr>
          <a:xfrm>
            <a:off x="3786277" y="2879264"/>
            <a:ext cx="292783" cy="2488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직선 화살표 연결선 184"/>
          <p:cNvCxnSpPr>
            <a:stCxn id="124" idx="3"/>
            <a:endCxn id="267" idx="1"/>
          </p:cNvCxnSpPr>
          <p:nvPr/>
        </p:nvCxnSpPr>
        <p:spPr>
          <a:xfrm>
            <a:off x="3786277" y="5855697"/>
            <a:ext cx="226102" cy="0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꺾인 연결선 45"/>
          <p:cNvCxnSpPr>
            <a:stCxn id="122" idx="2"/>
            <a:endCxn id="191" idx="0"/>
          </p:cNvCxnSpPr>
          <p:nvPr/>
        </p:nvCxnSpPr>
        <p:spPr>
          <a:xfrm rot="16200000" flipH="1">
            <a:off x="3023811" y="5808182"/>
            <a:ext cx="290892" cy="711383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4" name="꺾인 연결선 45"/>
          <p:cNvCxnSpPr>
            <a:stCxn id="123" idx="0"/>
            <a:endCxn id="259" idx="1"/>
          </p:cNvCxnSpPr>
          <p:nvPr/>
        </p:nvCxnSpPr>
        <p:spPr>
          <a:xfrm rot="5400000" flipH="1" flipV="1">
            <a:off x="3540057" y="5220646"/>
            <a:ext cx="150819" cy="793823"/>
          </a:xfrm>
          <a:prstGeom prst="bentConnector2">
            <a:avLst/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직선 화살표 연결선 132"/>
          <p:cNvCxnSpPr>
            <a:endCxn id="134" idx="1"/>
          </p:cNvCxnSpPr>
          <p:nvPr/>
        </p:nvCxnSpPr>
        <p:spPr>
          <a:xfrm>
            <a:off x="3690928" y="5207493"/>
            <a:ext cx="321403" cy="0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직선 화살표 연결선 170"/>
          <p:cNvCxnSpPr>
            <a:endCxn id="170" idx="3"/>
          </p:cNvCxnSpPr>
          <p:nvPr/>
        </p:nvCxnSpPr>
        <p:spPr>
          <a:xfrm flipH="1">
            <a:off x="1144841" y="1981530"/>
            <a:ext cx="291019" cy="2457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직선 화살표 연결선 205"/>
          <p:cNvCxnSpPr>
            <a:stCxn id="119" idx="1"/>
            <a:endCxn id="233" idx="3"/>
          </p:cNvCxnSpPr>
          <p:nvPr/>
        </p:nvCxnSpPr>
        <p:spPr>
          <a:xfrm flipH="1" flipV="1">
            <a:off x="1054331" y="5855696"/>
            <a:ext cx="381531" cy="2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직선 화살표 연결선 287"/>
          <p:cNvCxnSpPr>
            <a:stCxn id="121" idx="2"/>
            <a:endCxn id="91" idx="0"/>
          </p:cNvCxnSpPr>
          <p:nvPr/>
        </p:nvCxnSpPr>
        <p:spPr>
          <a:xfrm flipH="1">
            <a:off x="2404814" y="6018428"/>
            <a:ext cx="3760" cy="290892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0" name="직선 화살표 연결선 289"/>
          <p:cNvCxnSpPr>
            <a:stCxn id="126" idx="1"/>
            <a:endCxn id="97" idx="3"/>
          </p:cNvCxnSpPr>
          <p:nvPr/>
        </p:nvCxnSpPr>
        <p:spPr>
          <a:xfrm flipH="1">
            <a:off x="1161482" y="5204702"/>
            <a:ext cx="370124" cy="2790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0" name="직선 화살표 연결선 309"/>
          <p:cNvCxnSpPr>
            <a:stCxn id="148" idx="3"/>
          </p:cNvCxnSpPr>
          <p:nvPr/>
        </p:nvCxnSpPr>
        <p:spPr>
          <a:xfrm flipV="1">
            <a:off x="3298632" y="3704925"/>
            <a:ext cx="737324" cy="1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꺾인 연결선 45"/>
          <p:cNvCxnSpPr>
            <a:stCxn id="130" idx="0"/>
            <a:endCxn id="165" idx="1"/>
          </p:cNvCxnSpPr>
          <p:nvPr/>
        </p:nvCxnSpPr>
        <p:spPr>
          <a:xfrm rot="5400000" flipH="1" flipV="1">
            <a:off x="3576033" y="1830355"/>
            <a:ext cx="145550" cy="860505"/>
          </a:xfrm>
          <a:prstGeom prst="bentConnector2">
            <a:avLst/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직선 화살표 연결선 146"/>
          <p:cNvCxnSpPr>
            <a:stCxn id="114" idx="3"/>
          </p:cNvCxnSpPr>
          <p:nvPr/>
        </p:nvCxnSpPr>
        <p:spPr>
          <a:xfrm flipV="1">
            <a:off x="3788144" y="1849141"/>
            <a:ext cx="297703" cy="2882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꺾인 연결선 45"/>
          <p:cNvCxnSpPr>
            <a:stCxn id="267" idx="3"/>
          </p:cNvCxnSpPr>
          <p:nvPr/>
        </p:nvCxnSpPr>
        <p:spPr>
          <a:xfrm flipH="1" flipV="1">
            <a:off x="3841720" y="4941060"/>
            <a:ext cx="1006431" cy="914638"/>
          </a:xfrm>
          <a:prstGeom prst="bentConnector3">
            <a:avLst>
              <a:gd name="adj1" fmla="val -10334"/>
            </a:avLst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직선 화살표 연결선 277"/>
          <p:cNvCxnSpPr>
            <a:stCxn id="129" idx="1"/>
            <a:endCxn id="83" idx="3"/>
          </p:cNvCxnSpPr>
          <p:nvPr/>
        </p:nvCxnSpPr>
        <p:spPr>
          <a:xfrm flipH="1">
            <a:off x="1144841" y="2496113"/>
            <a:ext cx="291020" cy="2487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모서리가 둥근 직사각형 82"/>
          <p:cNvSpPr/>
          <p:nvPr/>
        </p:nvSpPr>
        <p:spPr>
          <a:xfrm>
            <a:off x="166547" y="2373882"/>
            <a:ext cx="978294" cy="249435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9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이벤트 배너</a:t>
            </a:r>
            <a:endParaRPr lang="ko-KR" altLang="en-US" sz="9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79" name="Google Shape;565;p47"/>
          <p:cNvSpPr txBox="1"/>
          <p:nvPr/>
        </p:nvSpPr>
        <p:spPr>
          <a:xfrm>
            <a:off x="179512" y="796642"/>
            <a:ext cx="734481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b="1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로비화면</a:t>
            </a:r>
            <a:endParaRPr sz="20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5" name="직사각형 94"/>
          <p:cNvSpPr/>
          <p:nvPr/>
        </p:nvSpPr>
        <p:spPr>
          <a:xfrm>
            <a:off x="2629086" y="1771601"/>
            <a:ext cx="184480" cy="16218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accent3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8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+</a:t>
            </a:r>
            <a:endParaRPr lang="ko-KR" altLang="en-US" sz="8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98" name="직사각형 97"/>
          <p:cNvSpPr/>
          <p:nvPr/>
        </p:nvSpPr>
        <p:spPr>
          <a:xfrm>
            <a:off x="3591111" y="1771601"/>
            <a:ext cx="184480" cy="16218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accent3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8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+</a:t>
            </a:r>
            <a:endParaRPr lang="ko-KR" altLang="en-US" sz="8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00" name="직사각형 99"/>
          <p:cNvSpPr/>
          <p:nvPr/>
        </p:nvSpPr>
        <p:spPr>
          <a:xfrm>
            <a:off x="2629086" y="2019251"/>
            <a:ext cx="184480" cy="16218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accent3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8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+</a:t>
            </a:r>
            <a:endParaRPr lang="ko-KR" altLang="en-US" sz="8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03" name="직사각형 102"/>
          <p:cNvSpPr/>
          <p:nvPr/>
        </p:nvSpPr>
        <p:spPr>
          <a:xfrm>
            <a:off x="3591111" y="2019251"/>
            <a:ext cx="184480" cy="16218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accent3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8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+</a:t>
            </a:r>
            <a:endParaRPr lang="ko-KR" altLang="en-US" sz="8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17029" y="1658268"/>
            <a:ext cx="4981517" cy="14446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2" name="직선 화살표 연결선 151"/>
          <p:cNvCxnSpPr>
            <a:stCxn id="5" idx="3"/>
          </p:cNvCxnSpPr>
          <p:nvPr/>
        </p:nvCxnSpPr>
        <p:spPr>
          <a:xfrm>
            <a:off x="5098546" y="2380568"/>
            <a:ext cx="265542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직사각형 152"/>
          <p:cNvSpPr/>
          <p:nvPr/>
        </p:nvSpPr>
        <p:spPr>
          <a:xfrm>
            <a:off x="117029" y="4509120"/>
            <a:ext cx="4981517" cy="230425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4" name="직선 화살표 연결선 153"/>
          <p:cNvCxnSpPr>
            <a:stCxn id="153" idx="3"/>
          </p:cNvCxnSpPr>
          <p:nvPr/>
        </p:nvCxnSpPr>
        <p:spPr>
          <a:xfrm>
            <a:off x="5098546" y="5661248"/>
            <a:ext cx="337550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직사각형 155"/>
          <p:cNvSpPr/>
          <p:nvPr/>
        </p:nvSpPr>
        <p:spPr>
          <a:xfrm>
            <a:off x="117029" y="3140968"/>
            <a:ext cx="4981517" cy="13335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7" name="직선 화살표 연결선 156"/>
          <p:cNvCxnSpPr>
            <a:stCxn id="156" idx="3"/>
          </p:cNvCxnSpPr>
          <p:nvPr/>
        </p:nvCxnSpPr>
        <p:spPr>
          <a:xfrm>
            <a:off x="5098546" y="3807718"/>
            <a:ext cx="265542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9" name="Google Shape;551;p46"/>
          <p:cNvGraphicFramePr/>
          <p:nvPr>
            <p:extLst>
              <p:ext uri="{D42A27DB-BD31-4B8C-83A1-F6EECF244321}">
                <p14:modId xmlns:p14="http://schemas.microsoft.com/office/powerpoint/2010/main" val="3164150751"/>
              </p:ext>
            </p:extLst>
          </p:nvPr>
        </p:nvGraphicFramePr>
        <p:xfrm>
          <a:off x="5796136" y="1742207"/>
          <a:ext cx="3024336" cy="1341439"/>
        </p:xfrm>
        <a:graphic>
          <a:graphicData uri="http://schemas.openxmlformats.org/drawingml/2006/table">
            <a:tbl>
              <a:tblPr/>
              <a:tblGrid>
                <a:gridCol w="302433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9913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altLang="en-US" sz="1100" b="1" i="0" u="none" strike="noStrike" cap="none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정보영역</a:t>
                      </a:r>
                      <a:endParaRPr sz="1100" b="1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102349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altLang="en-US" sz="1000" b="0" i="0" u="none" strike="noStrike" cap="none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조작이 적거나 자주 사용하지 않는 기능</a:t>
                      </a:r>
                      <a:r>
                        <a:rPr lang="en-US" altLang="ko-KR" sz="1000" b="0" i="0" u="none" strike="noStrike" cap="none" baseline="0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ko-KR" altLang="en-US" sz="1000" b="0" i="0" u="none" strike="noStrike" cap="none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위주로 배치</a:t>
                      </a:r>
                      <a:r>
                        <a:rPr lang="en-US" altLang="ko-KR" sz="1000" b="0" i="0" u="none" strike="noStrike" cap="none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.</a:t>
                      </a:r>
                      <a:endParaRPr lang="en-US" altLang="ko-KR" sz="1000" b="0" i="0" u="none" strike="noStrike" cap="none" baseline="0" dirty="0" smtClean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altLang="en-US" sz="1000" b="0" i="0" u="none" strike="noStrike" cap="none" baseline="0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플레이에 참고</a:t>
                      </a:r>
                      <a:r>
                        <a:rPr lang="en-US" altLang="ko-KR" sz="1000" b="0" i="0" u="none" strike="noStrike" cap="none" baseline="0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/</a:t>
                      </a:r>
                      <a:r>
                        <a:rPr lang="ko-KR" altLang="en-US" sz="1000" b="0" i="0" u="none" strike="noStrike" cap="none" baseline="0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활용 및 조절 할 수 있게 정보로서의 기능과 설정기능을 눈에 띄게 하기 위해 상단에 배치</a:t>
                      </a:r>
                      <a:r>
                        <a:rPr lang="en-US" altLang="ko-KR" sz="1000" b="0" i="0" u="none" strike="noStrike" cap="none" baseline="0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endParaRPr lang="en-US" altLang="ko-KR" sz="1000" b="0" i="0" u="none" strike="noStrike" cap="none" dirty="0" smtClean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160" name="Google Shape;551;p46"/>
          <p:cNvGraphicFramePr/>
          <p:nvPr>
            <p:extLst>
              <p:ext uri="{D42A27DB-BD31-4B8C-83A1-F6EECF244321}">
                <p14:modId xmlns:p14="http://schemas.microsoft.com/office/powerpoint/2010/main" val="239276106"/>
              </p:ext>
            </p:extLst>
          </p:nvPr>
        </p:nvGraphicFramePr>
        <p:xfrm>
          <a:off x="5796136" y="3203515"/>
          <a:ext cx="3024336" cy="1209700"/>
        </p:xfrm>
        <a:graphic>
          <a:graphicData uri="http://schemas.openxmlformats.org/drawingml/2006/table">
            <a:tbl>
              <a:tblPr/>
              <a:tblGrid>
                <a:gridCol w="302433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132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altLang="en-US" sz="1000" b="1" i="0" u="none" strike="noStrike" cap="none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비주얼영역</a:t>
                      </a:r>
                      <a:endParaRPr sz="1100" b="1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8026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altLang="en-US" sz="1000" b="0" i="0" u="none" strike="noStrike" cap="none" baseline="0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캐릭터가 핵심이기 때문에 </a:t>
                      </a:r>
                      <a:r>
                        <a:rPr lang="ko-KR" altLang="en-US" sz="1000" b="0" i="0" u="none" strike="noStrike" cap="none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화면 중앙에는 플레이어의 대표캐릭터를 가장 크게 잘 보일 수 있도록</a:t>
                      </a:r>
                      <a:r>
                        <a:rPr lang="ko-KR" altLang="en-US" sz="1000" b="0" i="0" u="none" strike="noStrike" cap="none" baseline="0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출력</a:t>
                      </a:r>
                      <a:r>
                        <a:rPr lang="en-US" altLang="ko-KR" sz="1000" b="0" i="0" u="none" strike="noStrike" cap="none" baseline="0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altLang="en-US" sz="1000" b="0" i="0" u="none" strike="noStrike" cap="none" baseline="0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캐릭터 이미지는 버튼 역할도 같이 수행</a:t>
                      </a:r>
                      <a:r>
                        <a:rPr lang="en-US" altLang="ko-KR" sz="1000" b="0" i="0" u="none" strike="noStrike" cap="none" baseline="0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altLang="en-US" sz="1000" b="0" i="0" u="none" strike="noStrike" cap="none" baseline="0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터치 시 </a:t>
                      </a:r>
                      <a:r>
                        <a:rPr lang="ko-KR" altLang="en-US" sz="1000" b="0" i="0" u="none" strike="noStrike" cap="none" baseline="0" dirty="0" err="1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메인캐릭터</a:t>
                      </a:r>
                      <a:r>
                        <a:rPr lang="ko-KR" altLang="en-US" sz="1000" b="0" i="0" u="none" strike="noStrike" cap="none" baseline="0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ko-KR" altLang="en-US" sz="1000" b="0" i="0" u="none" strike="noStrike" cap="none" baseline="0" dirty="0" err="1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설정창이</a:t>
                      </a:r>
                      <a:r>
                        <a:rPr lang="ko-KR" altLang="en-US" sz="1000" b="0" i="0" u="none" strike="noStrike" cap="none" baseline="0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팝업으로 출력</a:t>
                      </a:r>
                      <a:r>
                        <a:rPr lang="en-US" altLang="ko-KR" sz="1000" b="0" i="0" u="none" strike="noStrike" cap="none" baseline="0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.</a:t>
                      </a:r>
                    </a:p>
                  </a:txBody>
                  <a:tcPr marL="35725" marR="35725" marT="35725" marB="35725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161" name="Google Shape;551;p46"/>
          <p:cNvGraphicFramePr/>
          <p:nvPr>
            <p:extLst>
              <p:ext uri="{D42A27DB-BD31-4B8C-83A1-F6EECF244321}">
                <p14:modId xmlns:p14="http://schemas.microsoft.com/office/powerpoint/2010/main" val="2919575280"/>
              </p:ext>
            </p:extLst>
          </p:nvPr>
        </p:nvGraphicFramePr>
        <p:xfrm>
          <a:off x="5796136" y="4519369"/>
          <a:ext cx="3024336" cy="2233243"/>
        </p:xfrm>
        <a:graphic>
          <a:graphicData uri="http://schemas.openxmlformats.org/drawingml/2006/table">
            <a:tbl>
              <a:tblPr/>
              <a:tblGrid>
                <a:gridCol w="302433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2126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altLang="en-US" sz="1000" b="1" i="0" u="none" strike="noStrike" cap="none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조작영역</a:t>
                      </a:r>
                      <a:endParaRPr sz="1100" b="1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009393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altLang="en-US" sz="1000" b="0" i="0" u="none" strike="noStrike" cap="none" baseline="0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자주 플레이 하게 되는 </a:t>
                      </a:r>
                      <a:r>
                        <a:rPr lang="ko-KR" altLang="en-US" sz="1000" b="0" i="0" u="none" strike="noStrike" cap="none" baseline="0" dirty="0" err="1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컨텐츠와</a:t>
                      </a:r>
                      <a:r>
                        <a:rPr lang="en-US" altLang="ko-KR" sz="1000" b="0" i="0" u="none" strike="noStrike" cap="none" baseline="0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ko-KR" altLang="en-US" sz="1000" b="0" i="0" u="none" strike="noStrike" cap="none" baseline="0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플레이에 보다</a:t>
                      </a:r>
                      <a:endParaRPr lang="en-US" altLang="ko-KR" sz="1000" b="0" i="0" u="none" strike="noStrike" cap="none" baseline="0" dirty="0" smtClean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altLang="en-US" sz="1000" b="0" i="0" u="none" strike="noStrike" cap="none" baseline="0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직접적으로 영향을 주는 관리메뉴</a:t>
                      </a:r>
                      <a:r>
                        <a:rPr lang="en-US" altLang="ko-KR" sz="1000" b="0" i="0" u="none" strike="noStrike" cap="none" baseline="0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ko-KR" altLang="en-US" sz="1000" b="0" i="0" u="none" strike="noStrike" cap="none" baseline="0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위주로 구성</a:t>
                      </a:r>
                      <a:r>
                        <a:rPr lang="en-US" altLang="ko-KR" sz="1000" b="0" i="0" u="none" strike="noStrike" cap="none" baseline="0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altLang="en-US" sz="1000" b="0" i="0" u="none" strike="noStrike" cap="none" baseline="0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많이 사용 하게 되는 기능이기에</a:t>
                      </a:r>
                      <a:r>
                        <a:rPr lang="en-US" altLang="ko-KR" sz="1000" b="0" i="0" u="none" strike="noStrike" cap="none" baseline="0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ko-KR" altLang="en-US" sz="1000" b="0" i="0" u="none" strike="noStrike" cap="none" baseline="0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엄지손가락으로 조작하기 편한 위치</a:t>
                      </a:r>
                      <a:r>
                        <a:rPr lang="en-US" altLang="ko-KR" sz="1000" b="0" i="0" u="none" strike="noStrike" cap="none" baseline="0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000" b="0" i="0" u="none" strike="noStrike" cap="none" baseline="0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조작 시에</a:t>
                      </a:r>
                      <a:r>
                        <a:rPr lang="en-US" altLang="ko-KR" sz="1000" b="0" i="0" u="none" strike="noStrike" cap="none" baseline="0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ko-KR" altLang="en-US" sz="1000" b="0" i="0" u="none" strike="noStrike" cap="none" baseline="0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화면을 많이 가리지</a:t>
                      </a:r>
                      <a:endParaRPr lang="en-US" altLang="ko-KR" sz="1000" b="0" i="0" u="none" strike="noStrike" cap="none" baseline="0" dirty="0" smtClean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altLang="en-US" sz="1000" b="0" i="0" u="none" strike="noStrike" cap="none" baseline="0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않도록 하단에 배치</a:t>
                      </a:r>
                      <a:r>
                        <a:rPr lang="en-US" altLang="ko-KR" sz="1000" b="0" i="0" u="none" strike="noStrike" cap="none" baseline="0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.</a:t>
                      </a:r>
                    </a:p>
                  </a:txBody>
                  <a:tcPr marL="35725" marR="35725" marT="35725" marB="35725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8073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565;p47"/>
          <p:cNvSpPr txBox="1"/>
          <p:nvPr/>
        </p:nvSpPr>
        <p:spPr>
          <a:xfrm>
            <a:off x="179512" y="796642"/>
            <a:ext cx="734481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b="1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로비화면 </a:t>
            </a:r>
            <a:r>
              <a:rPr lang="en-US" altLang="ko-KR" sz="2000" b="1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</a:t>
            </a:r>
            <a:r>
              <a:rPr lang="ko-KR" altLang="en-US" sz="2000" b="1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상단</a:t>
            </a:r>
            <a:endParaRPr sz="20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84" name="Picture 3" descr="C:\Users\user\Desktop\폴더\기획국비\UIUX\첨부이미지\로비화면_상단영역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814" y="2129674"/>
            <a:ext cx="5714373" cy="1659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7" name="Google Shape;564;p47"/>
          <p:cNvGraphicFramePr/>
          <p:nvPr>
            <p:extLst>
              <p:ext uri="{D42A27DB-BD31-4B8C-83A1-F6EECF244321}">
                <p14:modId xmlns:p14="http://schemas.microsoft.com/office/powerpoint/2010/main" val="3806087486"/>
              </p:ext>
            </p:extLst>
          </p:nvPr>
        </p:nvGraphicFramePr>
        <p:xfrm>
          <a:off x="162247" y="4446637"/>
          <a:ext cx="8658225" cy="1906017"/>
        </p:xfrm>
        <a:graphic>
          <a:graphicData uri="http://schemas.openxmlformats.org/drawingml/2006/table">
            <a:tbl>
              <a:tblPr/>
              <a:tblGrid>
                <a:gridCol w="322199"/>
                <a:gridCol w="775186"/>
                <a:gridCol w="3240360"/>
                <a:gridCol w="360040"/>
                <a:gridCol w="792088"/>
                <a:gridCol w="3168352"/>
              </a:tblGrid>
              <a:tr h="32006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sz="1000" u="none" strike="noStrike" cap="none" dirty="0">
                          <a:sym typeface="Gill Sans"/>
                        </a:rPr>
                        <a:t>No</a:t>
                      </a:r>
                      <a:endParaRPr sz="1000" dirty="0"/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sz="1000" u="none" strike="noStrike" cap="none" dirty="0">
                          <a:sym typeface="Gill Sans"/>
                        </a:rPr>
                        <a:t>명칭</a:t>
                      </a:r>
                      <a:endParaRPr sz="1000" b="1" i="0" u="none" strike="noStrike" cap="none" dirty="0">
                        <a:solidFill>
                          <a:schemeClr val="dk1"/>
                        </a:solidFill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sz="1000" u="none" strike="noStrike" cap="none" dirty="0">
                          <a:sym typeface="Gill Sans"/>
                        </a:rPr>
                        <a:t>설명</a:t>
                      </a:r>
                      <a:endParaRPr sz="1000" b="1" i="0" u="none" strike="noStrike" cap="none" dirty="0">
                        <a:solidFill>
                          <a:schemeClr val="dk1"/>
                        </a:solidFill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sz="1000" u="none" strike="noStrike" cap="none" dirty="0">
                          <a:sym typeface="Gill Sans"/>
                        </a:rPr>
                        <a:t>No</a:t>
                      </a:r>
                      <a:endParaRPr sz="1000" dirty="0"/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sz="1000" u="none" strike="noStrike" cap="none" dirty="0">
                          <a:sym typeface="Gill Sans"/>
                        </a:rPr>
                        <a:t>명칭</a:t>
                      </a:r>
                      <a:endParaRPr sz="1000" b="1" i="0" u="none" strike="noStrike" cap="none" dirty="0">
                        <a:solidFill>
                          <a:schemeClr val="dk1"/>
                        </a:solidFill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sz="1000" u="none" strike="noStrike" cap="none" dirty="0">
                          <a:sym typeface="Gill Sans"/>
                        </a:rPr>
                        <a:t>설명</a:t>
                      </a:r>
                      <a:endParaRPr sz="1000" b="1" i="0" u="none" strike="noStrike" cap="none" dirty="0">
                        <a:solidFill>
                          <a:schemeClr val="dk1"/>
                        </a:solidFill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443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000" u="none" strike="noStrike" cap="none" dirty="0">
                          <a:sym typeface="Malgun Gothic"/>
                        </a:rPr>
                        <a:t>①</a:t>
                      </a:r>
                      <a:endParaRPr sz="10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 err="1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계정레밸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플레이어의 </a:t>
                      </a:r>
                      <a:r>
                        <a:rPr lang="ko-KR" altLang="en-US" sz="1000" b="0" i="0" u="none" strike="noStrike" cap="none" dirty="0" err="1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계정레밸을</a:t>
                      </a:r>
                      <a:r>
                        <a:rPr lang="ko-KR" altLang="en-US" sz="1000" b="0" i="0" u="none" strike="noStrike" cap="none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출력</a:t>
                      </a:r>
                      <a:r>
                        <a:rPr lang="en-US" altLang="ko-KR" sz="1000" b="0" i="0" u="none" strike="noStrike" cap="none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. </a:t>
                      </a:r>
                      <a:r>
                        <a:rPr lang="ko-KR" altLang="en-US" sz="1000" b="0" i="0" u="none" strike="noStrike" cap="none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터치 시 유저의 프로필을 팝업 창으로 출력</a:t>
                      </a:r>
                      <a:r>
                        <a:rPr lang="en-US" altLang="ko-KR" sz="1000" b="0" i="0" u="none" strike="noStrike" cap="none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,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④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공지사항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이벤트를 포함한</a:t>
                      </a:r>
                      <a:r>
                        <a:rPr lang="ko-KR" altLang="en-US" sz="1000" b="0" i="0" u="none" strike="noStrike" cap="none" baseline="0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공지사항을 모아둔 기능 버튼</a:t>
                      </a:r>
                      <a:r>
                        <a:rPr lang="en-US" altLang="ko-KR" sz="1000" b="0" i="0" u="none" strike="noStrike" cap="none" baseline="0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00" b="0" i="0" u="none" strike="noStrike" cap="none" baseline="0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터치 시 공지사항 목록을 팝업 창으로 출력</a:t>
                      </a:r>
                      <a:r>
                        <a:rPr lang="en-US" altLang="ko-KR" sz="1000" b="0" i="0" u="none" strike="noStrike" cap="none" baseline="0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.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</a:tr>
              <a:tr h="443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000" u="none" strike="noStrike" cap="none">
                          <a:sym typeface="Malgun Gothic"/>
                        </a:rPr>
                        <a:t>②</a:t>
                      </a:r>
                      <a:endParaRPr sz="1000" b="0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주요재화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게임플레이에 가장 많이 쓰이고 기본이 되는 재화를 출력</a:t>
                      </a:r>
                      <a:r>
                        <a:rPr lang="en-US" altLang="ko-KR" sz="1000" b="0" i="0" u="none" strike="noStrike" cap="none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터치 시 상점 재화충전 페이지로 이동</a:t>
                      </a:r>
                      <a:r>
                        <a:rPr lang="en-US" altLang="ko-KR" sz="1000" b="0" i="0" u="none" strike="noStrike" cap="none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.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⑤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환경설정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유저조절옵션을 설정할 수 있는 기능</a:t>
                      </a:r>
                      <a:r>
                        <a:rPr lang="en-US" altLang="ko-KR" sz="1000" b="0" i="0" u="none" strike="noStrike" cap="none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터치 시 환경설정을 팝업 창으로 출력</a:t>
                      </a:r>
                      <a:r>
                        <a:rPr lang="en-US" altLang="ko-KR" sz="1000" b="0" i="0" u="none" strike="noStrike" cap="none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.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</a:tr>
              <a:tr h="443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000" u="none" strike="noStrike" cap="none">
                          <a:sym typeface="Malgun Gothic"/>
                        </a:rPr>
                        <a:t>③</a:t>
                      </a:r>
                      <a:endParaRPr sz="1000" b="0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이벤트 배너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현재 진행중인 이벤트</a:t>
                      </a:r>
                      <a:r>
                        <a:rPr lang="ko-KR" altLang="en-US" sz="1000" b="0" i="0" u="none" strike="noStrike" cap="none" baseline="0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정보를 간략하게 배너로 표시</a:t>
                      </a:r>
                      <a:r>
                        <a:rPr lang="en-US" altLang="ko-KR" sz="1000" b="0" i="0" u="none" strike="noStrike" cap="none" baseline="0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00" b="0" i="0" u="none" strike="noStrike" cap="none" baseline="0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터치 시 해당 이벤트 정보를 팝업 창으로 출력</a:t>
                      </a:r>
                      <a:r>
                        <a:rPr lang="en-US" altLang="ko-KR" sz="1000" b="0" i="0" u="none" strike="noStrike" cap="none" baseline="0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.</a:t>
                      </a:r>
                      <a:endParaRPr lang="en-US" altLang="ko-KR" sz="1000" b="0" i="0" u="none" strike="noStrike" cap="none" dirty="0" smtClean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⑥</a:t>
                      </a:r>
                      <a:endParaRPr lang="en-US" altLang="ko-KR" sz="1000" b="0" i="0" u="none" strike="noStrike" cap="none" dirty="0" smtClean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우편함</a:t>
                      </a:r>
                      <a:endParaRPr lang="en-US" altLang="ko-KR" sz="1000" b="0" i="0" u="none" strike="noStrike" cap="none" dirty="0" smtClean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선물</a:t>
                      </a:r>
                      <a:r>
                        <a:rPr lang="en-US" altLang="ko-KR" sz="1000" b="0" i="0" u="none" strike="noStrike" cap="none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000" b="0" i="0" u="none" strike="noStrike" cap="none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주요 시스템 메시지 등을 확인하고 수령할 수 있는 우편 시스템</a:t>
                      </a:r>
                      <a:r>
                        <a:rPr lang="en-US" altLang="ko-KR" sz="1000" b="0" i="0" u="none" strike="noStrike" cap="none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.</a:t>
                      </a:r>
                      <a:r>
                        <a:rPr lang="en-US" altLang="ko-KR" sz="1000" b="0" i="0" u="none" strike="noStrike" cap="none" baseline="0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ko-KR" altLang="en-US" sz="1000" b="0" i="0" u="none" strike="noStrike" cap="none" baseline="0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터치 시 우편 목록을 팝업 창으로 출력</a:t>
                      </a:r>
                      <a:r>
                        <a:rPr lang="en-US" altLang="ko-KR" sz="1000" b="0" i="0" u="none" strike="noStrike" cap="none" baseline="0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.</a:t>
                      </a:r>
                      <a:endParaRPr lang="en-US" altLang="ko-KR" sz="1000" b="0" i="0" u="none" strike="noStrike" cap="none" dirty="0" smtClean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</a:tr>
            </a:tbl>
          </a:graphicData>
        </a:graphic>
      </p:graphicFrame>
      <p:sp>
        <p:nvSpPr>
          <p:cNvPr id="11" name="직사각형 10"/>
          <p:cNvSpPr/>
          <p:nvPr/>
        </p:nvSpPr>
        <p:spPr>
          <a:xfrm>
            <a:off x="3220316" y="2208212"/>
            <a:ext cx="234507" cy="234507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①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734666" y="2208212"/>
            <a:ext cx="234507" cy="234507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②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222898" y="2887411"/>
            <a:ext cx="234507" cy="234507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③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5076056" y="2866451"/>
            <a:ext cx="234507" cy="234507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④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5504681" y="2866451"/>
            <a:ext cx="234507" cy="234507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⑤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5504681" y="3266501"/>
            <a:ext cx="234507" cy="234507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⑥</a:t>
            </a:r>
          </a:p>
        </p:txBody>
      </p:sp>
    </p:spTree>
    <p:extLst>
      <p:ext uri="{BB962C8B-B14F-4D97-AF65-F5344CB8AC3E}">
        <p14:creationId xmlns:p14="http://schemas.microsoft.com/office/powerpoint/2010/main" val="512648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user\Desktop\폴더\기획국비\UIUX\첨부이미지\로비화면_하단영역_0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1697756"/>
            <a:ext cx="5587890" cy="2722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9" name="Google Shape;565;p47"/>
          <p:cNvSpPr txBox="1"/>
          <p:nvPr/>
        </p:nvSpPr>
        <p:spPr>
          <a:xfrm>
            <a:off x="179512" y="796642"/>
            <a:ext cx="734481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b="1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로비화면 </a:t>
            </a:r>
            <a:r>
              <a:rPr lang="en-US" altLang="ko-KR" sz="2000" b="1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</a:t>
            </a:r>
            <a:r>
              <a:rPr lang="ko-KR" altLang="en-US" sz="2000" b="1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하단</a:t>
            </a:r>
            <a:endParaRPr sz="20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9" name="Google Shape;564;p47"/>
          <p:cNvGraphicFramePr/>
          <p:nvPr>
            <p:extLst>
              <p:ext uri="{D42A27DB-BD31-4B8C-83A1-F6EECF244321}">
                <p14:modId xmlns:p14="http://schemas.microsoft.com/office/powerpoint/2010/main" val="662499279"/>
              </p:ext>
            </p:extLst>
          </p:nvPr>
        </p:nvGraphicFramePr>
        <p:xfrm>
          <a:off x="162247" y="4446637"/>
          <a:ext cx="8658225" cy="1906017"/>
        </p:xfrm>
        <a:graphic>
          <a:graphicData uri="http://schemas.openxmlformats.org/drawingml/2006/table">
            <a:tbl>
              <a:tblPr/>
              <a:tblGrid>
                <a:gridCol w="322199"/>
                <a:gridCol w="775186"/>
                <a:gridCol w="3240360"/>
                <a:gridCol w="360040"/>
                <a:gridCol w="792088"/>
                <a:gridCol w="3168352"/>
              </a:tblGrid>
              <a:tr h="32006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sz="1000" u="none" strike="noStrike" cap="none" dirty="0">
                          <a:sym typeface="Gill Sans"/>
                        </a:rPr>
                        <a:t>No</a:t>
                      </a:r>
                      <a:endParaRPr sz="1000" dirty="0"/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sz="1000" u="none" strike="noStrike" cap="none" dirty="0">
                          <a:sym typeface="Gill Sans"/>
                        </a:rPr>
                        <a:t>명칭</a:t>
                      </a:r>
                      <a:endParaRPr sz="1000" b="1" i="0" u="none" strike="noStrike" cap="none" dirty="0">
                        <a:solidFill>
                          <a:schemeClr val="dk1"/>
                        </a:solidFill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sz="1000" u="none" strike="noStrike" cap="none" dirty="0">
                          <a:sym typeface="Gill Sans"/>
                        </a:rPr>
                        <a:t>설명</a:t>
                      </a:r>
                      <a:endParaRPr sz="1000" b="1" i="0" u="none" strike="noStrike" cap="none" dirty="0">
                        <a:solidFill>
                          <a:schemeClr val="dk1"/>
                        </a:solidFill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sz="1000" u="none" strike="noStrike" cap="none" dirty="0">
                          <a:sym typeface="Gill Sans"/>
                        </a:rPr>
                        <a:t>No</a:t>
                      </a:r>
                      <a:endParaRPr sz="1000" dirty="0"/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sz="1000" u="none" strike="noStrike" cap="none" dirty="0">
                          <a:sym typeface="Gill Sans"/>
                        </a:rPr>
                        <a:t>명칭</a:t>
                      </a:r>
                      <a:endParaRPr sz="1000" b="1" i="0" u="none" strike="noStrike" cap="none" dirty="0">
                        <a:solidFill>
                          <a:schemeClr val="dk1"/>
                        </a:solidFill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sz="1000" u="none" strike="noStrike" cap="none" dirty="0">
                          <a:sym typeface="Gill Sans"/>
                        </a:rPr>
                        <a:t>설명</a:t>
                      </a:r>
                      <a:endParaRPr sz="1000" b="1" i="0" u="none" strike="noStrike" cap="none" dirty="0">
                        <a:solidFill>
                          <a:schemeClr val="dk1"/>
                        </a:solidFill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443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000" u="none" strike="noStrike" cap="none" dirty="0">
                          <a:sym typeface="Malgun Gothic"/>
                        </a:rPr>
                        <a:t>①</a:t>
                      </a:r>
                      <a:endParaRPr sz="10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 err="1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도전컨텐츠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난이도가 높은 </a:t>
                      </a:r>
                      <a:r>
                        <a:rPr lang="en-US" altLang="ko-KR" sz="1000" b="0" i="0" u="none" strike="noStrike" cap="none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PVE</a:t>
                      </a:r>
                      <a:r>
                        <a:rPr lang="ko-KR" altLang="en-US" sz="1000" b="0" i="0" u="none" strike="noStrike" cap="none" dirty="0" err="1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컨텐츠</a:t>
                      </a:r>
                      <a:r>
                        <a:rPr lang="ko-KR" altLang="en-US" sz="1000" b="0" i="0" u="none" strike="noStrike" cap="none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화면으로 이동할 수 있는 버튼</a:t>
                      </a:r>
                      <a:r>
                        <a:rPr lang="en-US" altLang="ko-KR" sz="1000" b="0" i="0" u="none" strike="noStrike" cap="none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.</a:t>
                      </a: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④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 err="1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인벤토리</a:t>
                      </a:r>
                      <a:endParaRPr lang="en-US" altLang="ko-KR" sz="1000" b="0" i="0" u="none" strike="noStrike" cap="none" dirty="0" smtClean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아이템을 관리할 수 있는 </a:t>
                      </a:r>
                      <a:r>
                        <a:rPr lang="ko-KR" altLang="en-US" sz="1000" b="0" i="0" u="none" strike="noStrike" cap="none" dirty="0" err="1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인벤토리로</a:t>
                      </a:r>
                      <a:r>
                        <a:rPr lang="ko-KR" altLang="en-US" sz="1000" b="0" i="0" u="none" strike="noStrike" cap="none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이동하는 버튼</a:t>
                      </a:r>
                      <a:r>
                        <a:rPr lang="en-US" altLang="ko-KR" sz="1000" b="0" i="0" u="none" strike="noStrike" cap="none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 err="1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인벤토리</a:t>
                      </a:r>
                      <a:r>
                        <a:rPr lang="ko-KR" altLang="en-US" sz="1000" b="0" i="0" u="none" strike="noStrike" cap="none" baseline="0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화면에서는 비활성화</a:t>
                      </a:r>
                      <a:r>
                        <a:rPr lang="en-US" altLang="ko-KR" sz="1000" b="0" i="0" u="none" strike="noStrike" cap="none" baseline="0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.</a:t>
                      </a:r>
                      <a:endParaRPr lang="en-US" altLang="ko-KR" sz="1000" b="0" i="0" u="none" strike="noStrike" cap="none" dirty="0" smtClean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</a:tr>
              <a:tr h="443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000" u="none" strike="noStrike" cap="none">
                          <a:sym typeface="Malgun Gothic"/>
                        </a:rPr>
                        <a:t>②</a:t>
                      </a:r>
                      <a:endParaRPr sz="1000" b="0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메인</a:t>
                      </a:r>
                      <a:endParaRPr lang="en-US" altLang="ko-KR" sz="1000" b="0" i="0" u="none" strike="noStrike" cap="none" dirty="0" smtClean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스테이지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평소에 자주 플레이 하는 </a:t>
                      </a:r>
                      <a:r>
                        <a:rPr lang="en-US" altLang="ko-KR" sz="1000" b="0" i="0" u="none" strike="noStrike" cap="none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PVE</a:t>
                      </a:r>
                      <a:r>
                        <a:rPr lang="ko-KR" altLang="en-US" sz="1000" b="0" i="0" u="none" strike="noStrike" cap="none" dirty="0" err="1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컨텐츠</a:t>
                      </a:r>
                      <a:r>
                        <a:rPr lang="ko-KR" altLang="en-US" sz="1000" b="0" i="0" u="none" strike="noStrike" cap="none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화면으로 이동할 수 있는 버튼</a:t>
                      </a:r>
                      <a:r>
                        <a:rPr lang="en-US" altLang="ko-KR" sz="1000" b="0" i="0" u="none" strike="noStrike" cap="none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.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⑤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파티구성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전투에 투입시킬 캐릭터 구성과 배치를 관리할 수 있음</a:t>
                      </a:r>
                      <a:r>
                        <a:rPr lang="en-US" altLang="ko-KR" sz="1000" b="0" i="0" u="none" strike="noStrike" cap="none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파티구성 화면에서는 비활성화</a:t>
                      </a:r>
                      <a:r>
                        <a:rPr lang="en-US" altLang="ko-KR" sz="1000" b="0" i="0" u="none" strike="noStrike" cap="none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.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</a:tr>
              <a:tr h="443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000" u="none" strike="noStrike" cap="none">
                          <a:sym typeface="Malgun Gothic"/>
                        </a:rPr>
                        <a:t>③</a:t>
                      </a:r>
                      <a:endParaRPr sz="1000" b="0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캐릭터</a:t>
                      </a:r>
                      <a:endParaRPr lang="en-US" altLang="ko-KR" sz="1000" b="0" i="0" u="none" strike="noStrike" cap="none" dirty="0" smtClean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관리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00" b="0" i="0" u="none" strike="noStrike" cap="none" baseline="0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보유 중인 캐릭터를 관리 할 수 있는 화면으로 이동</a:t>
                      </a:r>
                      <a:r>
                        <a:rPr lang="en-US" altLang="ko-KR" sz="1000" b="0" i="0" u="none" strike="noStrike" cap="none" baseline="0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00" b="0" i="0" u="none" strike="noStrike" cap="none" baseline="0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캐릭터관리 화면에서는 비활성화</a:t>
                      </a:r>
                      <a:r>
                        <a:rPr lang="en-US" altLang="ko-KR" sz="1000" b="0" i="0" u="none" strike="noStrike" cap="none" baseline="0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.</a:t>
                      </a: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lang="en-US" altLang="ko-KR" sz="1000" b="0" i="0" u="none" strike="noStrike" cap="none" dirty="0" smtClean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lang="en-US" altLang="ko-KR" sz="1000" b="0" i="0" u="none" strike="noStrike" cap="none" dirty="0" smtClean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lang="en-US" altLang="ko-KR" sz="1000" b="0" i="0" u="none" strike="noStrike" cap="none" dirty="0" smtClean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</a:tr>
            </a:tbl>
          </a:graphicData>
        </a:graphic>
      </p:graphicFrame>
      <p:sp>
        <p:nvSpPr>
          <p:cNvPr id="33" name="직사각형 32"/>
          <p:cNvSpPr/>
          <p:nvPr/>
        </p:nvSpPr>
        <p:spPr>
          <a:xfrm>
            <a:off x="3357388" y="2198687"/>
            <a:ext cx="234507" cy="234507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①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4250829" y="2198687"/>
            <a:ext cx="234507" cy="234507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②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3707904" y="3122485"/>
            <a:ext cx="234507" cy="234507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③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4179249" y="3122487"/>
            <a:ext cx="234507" cy="234507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④</a:t>
            </a:r>
          </a:p>
        </p:txBody>
      </p:sp>
      <p:sp>
        <p:nvSpPr>
          <p:cNvPr id="37" name="직사각형 36"/>
          <p:cNvSpPr/>
          <p:nvPr/>
        </p:nvSpPr>
        <p:spPr>
          <a:xfrm>
            <a:off x="4644008" y="3122486"/>
            <a:ext cx="234507" cy="234507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⑤</a:t>
            </a:r>
          </a:p>
        </p:txBody>
      </p:sp>
    </p:spTree>
    <p:extLst>
      <p:ext uri="{BB962C8B-B14F-4D97-AF65-F5344CB8AC3E}">
        <p14:creationId xmlns:p14="http://schemas.microsoft.com/office/powerpoint/2010/main" val="1048587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4" name="Google Shape;564;p47"/>
          <p:cNvGraphicFramePr/>
          <p:nvPr>
            <p:extLst>
              <p:ext uri="{D42A27DB-BD31-4B8C-83A1-F6EECF244321}">
                <p14:modId xmlns:p14="http://schemas.microsoft.com/office/powerpoint/2010/main" val="3002652380"/>
              </p:ext>
            </p:extLst>
          </p:nvPr>
        </p:nvGraphicFramePr>
        <p:xfrm>
          <a:off x="2853333" y="1411792"/>
          <a:ext cx="5962983" cy="5352017"/>
        </p:xfrm>
        <a:graphic>
          <a:graphicData uri="http://schemas.openxmlformats.org/drawingml/2006/table">
            <a:tbl>
              <a:tblPr/>
              <a:tblGrid>
                <a:gridCol w="274352"/>
                <a:gridCol w="792088"/>
                <a:gridCol w="936104"/>
                <a:gridCol w="3960439"/>
              </a:tblGrid>
              <a:tr h="32006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sz="1000" u="none" strike="noStrike" cap="none" dirty="0">
                          <a:solidFill>
                            <a:schemeClr val="tx1"/>
                          </a:solidFill>
                          <a:sym typeface="Gill Sans"/>
                        </a:rPr>
                        <a:t>No</a:t>
                      </a:r>
                      <a:endParaRPr sz="1000" dirty="0">
                        <a:solidFill>
                          <a:schemeClr val="tx1"/>
                        </a:solidFill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sz="1000" u="none" strike="noStrike" cap="none" dirty="0">
                          <a:solidFill>
                            <a:schemeClr val="tx1"/>
                          </a:solidFill>
                          <a:sym typeface="Gill Sans"/>
                        </a:rPr>
                        <a:t>명칭</a:t>
                      </a:r>
                      <a:endParaRPr sz="1000" b="1" i="0" u="none" strike="noStrike" cap="none" dirty="0">
                        <a:solidFill>
                          <a:schemeClr val="tx1"/>
                        </a:solidFill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sz="1000" u="none" strike="noStrike" cap="none" dirty="0" err="1">
                          <a:solidFill>
                            <a:schemeClr val="tx1"/>
                          </a:solidFill>
                          <a:sym typeface="Gill Sans"/>
                        </a:rPr>
                        <a:t>컨퍼넌트</a:t>
                      </a:r>
                      <a:r>
                        <a:rPr lang="ko-KR" sz="1000" u="none" strike="noStrike" cap="none" dirty="0">
                          <a:solidFill>
                            <a:schemeClr val="tx1"/>
                          </a:solidFill>
                          <a:sym typeface="Gill Sans"/>
                        </a:rPr>
                        <a:t> 타입</a:t>
                      </a:r>
                      <a:endParaRPr sz="1000" b="1" i="0" u="none" strike="noStrike" cap="none" dirty="0">
                        <a:solidFill>
                          <a:schemeClr val="tx1"/>
                        </a:solidFill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sz="1000" u="none" strike="noStrike" cap="none" dirty="0">
                          <a:solidFill>
                            <a:schemeClr val="tx1"/>
                          </a:solidFill>
                          <a:sym typeface="Gill Sans"/>
                        </a:rPr>
                        <a:t>설명</a:t>
                      </a:r>
                      <a:endParaRPr sz="1000" b="1" i="0" u="none" strike="noStrike" cap="none" dirty="0">
                        <a:solidFill>
                          <a:schemeClr val="tx1"/>
                        </a:solidFill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443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000" u="none" strike="noStrike" cap="none" dirty="0">
                          <a:solidFill>
                            <a:schemeClr val="tx1"/>
                          </a:solidFill>
                          <a:sym typeface="Malgun Gothic"/>
                        </a:rPr>
                        <a:t>①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 err="1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계정레밸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버튼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플레이어의 </a:t>
                      </a:r>
                      <a:r>
                        <a:rPr lang="ko-KR" altLang="en-US" sz="1000" b="0" i="0" u="none" strike="noStrike" cap="none" dirty="0" err="1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계정레밸</a:t>
                      </a:r>
                      <a:r>
                        <a:rPr lang="en-US" altLang="ko-KR" sz="1000" b="0" i="0" u="none" strike="noStrike" cap="none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.</a:t>
                      </a:r>
                      <a:r>
                        <a:rPr lang="en-US" altLang="ko-KR" sz="1000" b="0" i="0" u="none" strike="noStrike" cap="none" baseline="0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ko-KR" altLang="en-US" sz="1000" b="0" i="0" u="none" strike="noStrike" cap="none" baseline="0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플레이 진척도를 가장 요약하여 나타내는 정보</a:t>
                      </a:r>
                      <a:r>
                        <a:rPr lang="en-US" altLang="ko-KR" sz="1000" b="0" i="0" u="none" strike="noStrike" cap="none" baseline="0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.</a:t>
                      </a:r>
                    </a:p>
                  </a:txBody>
                  <a:tcPr marL="35725" marR="35725" marT="35725" marB="35725" anchor="ctr"/>
                </a:tc>
              </a:tr>
              <a:tr h="443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000" u="none" strike="noStrike" cap="none">
                          <a:solidFill>
                            <a:schemeClr val="tx1"/>
                          </a:solidFill>
                          <a:sym typeface="Malgun Gothic"/>
                        </a:rPr>
                        <a:t>②</a:t>
                      </a:r>
                      <a:endParaRPr sz="1000" b="0" i="0" u="none" strike="noStrike" cap="none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00" b="0" i="0" u="none" strike="noStrike" cap="none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재화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00" b="0" i="0" u="none" strike="noStrike" cap="none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텍스트 필드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플레이어의 주요재화 보유현황</a:t>
                      </a:r>
                      <a:r>
                        <a:rPr lang="en-US" altLang="ko-KR" sz="1000" b="0" i="0" u="none" strike="noStrike" cap="none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.</a:t>
                      </a:r>
                      <a:r>
                        <a:rPr lang="en-US" altLang="ko-KR" sz="1000" b="0" i="0" u="none" strike="noStrike" cap="none" baseline="0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</a:tr>
              <a:tr h="443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000" u="none" strike="noStrike" cap="none">
                          <a:solidFill>
                            <a:schemeClr val="tx1"/>
                          </a:solidFill>
                          <a:sym typeface="Malgun Gothic"/>
                        </a:rPr>
                        <a:t>③</a:t>
                      </a:r>
                      <a:endParaRPr sz="1000" b="0" i="0" u="none" strike="noStrike" cap="none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이벤트 배너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버튼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현재 진행중인 주요 이벤트정보를 배너로 표시</a:t>
                      </a:r>
                      <a:r>
                        <a:rPr lang="en-US" altLang="ko-KR" sz="1000" b="0" i="0" u="none" strike="noStrike" cap="none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터치 시 이벤트 관련 공지나 </a:t>
                      </a:r>
                      <a:r>
                        <a:rPr lang="ko-KR" altLang="en-US" sz="1000" b="0" i="0" u="none" strike="noStrike" cap="none" dirty="0" err="1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컨텐츠</a:t>
                      </a:r>
                      <a:r>
                        <a:rPr lang="en-US" altLang="ko-KR" sz="1000" b="0" i="0" u="none" strike="noStrike" cap="none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000" b="0" i="0" u="none" strike="noStrike" cap="none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상점으로 이동</a:t>
                      </a:r>
                      <a:r>
                        <a:rPr lang="en-US" altLang="ko-KR" sz="1000" b="0" i="0" u="none" strike="noStrike" cap="none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.</a:t>
                      </a:r>
                    </a:p>
                  </a:txBody>
                  <a:tcPr marL="35725" marR="35725" marT="35725" marB="35725" anchor="ctr"/>
                </a:tc>
              </a:tr>
              <a:tr h="443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000" u="none" strike="noStrike" cap="none">
                          <a:solidFill>
                            <a:schemeClr val="tx1"/>
                          </a:solidFill>
                          <a:sym typeface="Malgun Gothic"/>
                        </a:rPr>
                        <a:t>④</a:t>
                      </a:r>
                      <a:endParaRPr sz="1000" b="0" i="0" u="none" strike="noStrike" cap="none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공지목록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버튼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이벤트를 포함한 게임의 주요 변경</a:t>
                      </a:r>
                      <a:r>
                        <a:rPr lang="en-US" altLang="ko-KR" sz="1000" b="0" i="0" u="none" strike="noStrike" cap="none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/</a:t>
                      </a:r>
                      <a:r>
                        <a:rPr lang="ko-KR" altLang="en-US" sz="1000" b="0" i="0" u="none" strike="noStrike" cap="none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알림 </a:t>
                      </a:r>
                      <a:r>
                        <a:rPr lang="ko-KR" altLang="en-US" sz="1000" b="0" i="0" u="none" strike="noStrike" cap="none" baseline="0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사항</a:t>
                      </a:r>
                      <a:r>
                        <a:rPr lang="en-US" altLang="ko-KR" sz="1000" b="0" i="0" u="none" strike="noStrike" cap="none" baseline="0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00" b="0" i="0" u="none" strike="noStrike" cap="none" baseline="0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터치 시 팝업창의 형태로 공지목록 출력</a:t>
                      </a:r>
                      <a:r>
                        <a:rPr lang="en-US" altLang="ko-KR" sz="1000" b="0" i="0" u="none" strike="noStrike" cap="none" baseline="0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.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</a:tr>
              <a:tr h="443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000" u="none" strike="noStrike" cap="none">
                          <a:solidFill>
                            <a:schemeClr val="tx1"/>
                          </a:solidFill>
                          <a:sym typeface="Malgun Gothic"/>
                        </a:rPr>
                        <a:t>⑤</a:t>
                      </a:r>
                      <a:endParaRPr sz="1000" b="0" i="0" u="none" strike="noStrike" cap="none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환경설정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버튼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00" b="0" i="0" u="none" strike="noStrike" cap="none" baseline="0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클라이언트 상세설정을 변경할 수 있는 기능</a:t>
                      </a:r>
                      <a:r>
                        <a:rPr lang="en-US" altLang="ko-KR" sz="1000" b="0" i="0" u="none" strike="noStrike" cap="none" baseline="0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00" b="0" i="0" u="none" strike="noStrike" cap="none" baseline="0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터치 시 환경설정 창으로 이동</a:t>
                      </a:r>
                      <a:r>
                        <a:rPr lang="en-US" altLang="ko-KR" sz="1000" b="0" i="0" u="none" strike="noStrike" cap="none" baseline="0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.</a:t>
                      </a:r>
                    </a:p>
                  </a:txBody>
                  <a:tcPr marL="35725" marR="35725" marT="35725" marB="35725" anchor="ctr"/>
                </a:tc>
              </a:tr>
              <a:tr h="443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000" u="none" strike="noStrike" cap="none">
                          <a:solidFill>
                            <a:schemeClr val="tx1"/>
                          </a:solidFill>
                          <a:sym typeface="Malgun Gothic"/>
                        </a:rPr>
                        <a:t>⑥</a:t>
                      </a:r>
                      <a:endParaRPr sz="1000" b="0" i="0" u="none" strike="noStrike" cap="none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우편함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버튼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플레이어가 직접 수령하는 보상을 모아두는 장소</a:t>
                      </a:r>
                      <a:r>
                        <a:rPr lang="en-US" altLang="ko-KR" sz="1000" b="0" i="0" u="none" strike="noStrike" cap="none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터치 시 팝업창의 형태로 수령가능 보상목록 출력</a:t>
                      </a:r>
                      <a:r>
                        <a:rPr lang="en-US" altLang="ko-KR" sz="1000" b="0" i="0" u="none" strike="noStrike" cap="none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.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</a:tr>
              <a:tr h="443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000" u="none" strike="noStrike" cap="none">
                          <a:solidFill>
                            <a:schemeClr val="tx1"/>
                          </a:solidFill>
                          <a:sym typeface="Malgun Gothic"/>
                        </a:rPr>
                        <a:t>⑦</a:t>
                      </a:r>
                      <a:endParaRPr sz="1000" b="0" i="0" u="none" strike="noStrike" cap="none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대표캐릭터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이미지 필드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플레이어가 설정한</a:t>
                      </a:r>
                      <a:r>
                        <a:rPr lang="ko-KR" altLang="en-US" sz="1000" b="0" i="0" u="none" strike="noStrike" cap="none" baseline="0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대표캐릭터</a:t>
                      </a:r>
                      <a:r>
                        <a:rPr lang="en-US" altLang="ko-KR" sz="1000" b="0" i="0" u="none" strike="noStrike" cap="none" baseline="0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00" b="0" i="0" u="none" strike="noStrike" cap="none" baseline="0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터치 시 팝업창의 형태로 대표캐릭터 변경 창 출력</a:t>
                      </a:r>
                      <a:r>
                        <a:rPr lang="en-US" altLang="ko-KR" sz="1000" b="0" i="0" u="none" strike="noStrike" cap="none" baseline="0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.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</a:tr>
              <a:tr h="443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000" u="none" strike="noStrike" cap="none">
                          <a:solidFill>
                            <a:schemeClr val="tx1"/>
                          </a:solidFill>
                          <a:sym typeface="Malgun Gothic"/>
                        </a:rPr>
                        <a:t>⑧</a:t>
                      </a:r>
                      <a:endParaRPr sz="1000" b="0" i="0" u="none" strike="noStrike" cap="none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플레이</a:t>
                      </a:r>
                      <a:endParaRPr lang="en-US" altLang="ko-KR" sz="1000" b="0" i="0" u="none" strike="noStrike" cap="none" dirty="0" smtClean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 err="1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컨텐츠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버튼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유저가 자주 플레이 하게 되는 </a:t>
                      </a:r>
                      <a:r>
                        <a:rPr lang="ko-KR" altLang="en-US" sz="1000" b="0" i="0" u="none" strike="noStrike" cap="none" dirty="0" err="1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컨텐츠</a:t>
                      </a:r>
                      <a:r>
                        <a:rPr lang="ko-KR" altLang="en-US" sz="1000" b="0" i="0" u="none" strike="noStrike" cap="none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altLang="ko-KR" sz="1000" b="0" i="0" u="none" strike="noStrike" cap="none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.</a:t>
                      </a:r>
                      <a:r>
                        <a:rPr lang="en-US" altLang="ko-KR" sz="1000" b="0" i="0" u="none" strike="noStrike" cap="none" baseline="0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ko-KR" altLang="en-US" sz="1000" b="0" i="0" u="none" strike="noStrike" cap="none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터치 시 각 해당 </a:t>
                      </a:r>
                      <a:r>
                        <a:rPr lang="ko-KR" altLang="en-US" sz="1000" b="0" i="0" u="none" strike="noStrike" cap="none" dirty="0" err="1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컨텐츠</a:t>
                      </a:r>
                      <a:r>
                        <a:rPr lang="ko-KR" altLang="en-US" sz="1000" b="0" i="0" u="none" strike="noStrike" cap="none" baseline="0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ko-KR" altLang="en-US" sz="1000" b="0" i="0" u="none" strike="noStrike" cap="none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화면으로 이동</a:t>
                      </a:r>
                      <a:r>
                        <a:rPr lang="en-US" altLang="ko-KR" sz="1000" b="0" i="0" u="none" strike="noStrike" cap="none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.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</a:tr>
              <a:tr h="443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000" u="none" strike="noStrike" cap="none" dirty="0">
                          <a:solidFill>
                            <a:schemeClr val="tx1"/>
                          </a:solidFill>
                          <a:sym typeface="Malgun Gothic"/>
                        </a:rPr>
                        <a:t>⑨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비활성 관리메뉴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비활성 버튼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로비화면에서는 홈 버튼이 비활성화 처리 됨</a:t>
                      </a:r>
                      <a:r>
                        <a:rPr lang="en-US" altLang="ko-KR" sz="1000" b="0" i="0" u="none" strike="noStrike" cap="none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.(</a:t>
                      </a:r>
                      <a:r>
                        <a:rPr lang="ko-KR" altLang="en-US" sz="1000" b="0" i="0" u="none" strike="noStrike" cap="none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각 다른 관리화면에서도 동일</a:t>
                      </a:r>
                      <a:r>
                        <a:rPr lang="en-US" altLang="ko-KR" sz="1000" b="0" i="0" u="none" strike="noStrike" cap="none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.</a:t>
                      </a:r>
                      <a:r>
                        <a:rPr lang="en-US" altLang="ko-KR" sz="1000" b="0" i="0" u="none" strike="noStrike" cap="none" baseline="0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Ex.</a:t>
                      </a:r>
                      <a:r>
                        <a:rPr lang="ko-KR" altLang="en-US" sz="1000" b="0" i="0" u="none" strike="noStrike" cap="none" baseline="0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캐릭터관리 화면에서는 캐릭터관리 버튼이 비활성 처리</a:t>
                      </a:r>
                      <a:r>
                        <a:rPr lang="en-US" altLang="ko-KR" sz="1000" b="0" i="0" u="none" strike="noStrike" cap="none" baseline="0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.)</a:t>
                      </a:r>
                      <a:endParaRPr lang="en-US" altLang="ko-KR" sz="1000" b="0" i="0" u="none" strike="noStrike" cap="none" dirty="0" smtClean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</a:tr>
              <a:tr h="443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altLang="en-US" sz="1000" b="0" i="0" u="none" strike="noStrike" cap="none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⑩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관리기능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버튼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플레이에 영향을 주는 관리기능들을 카테고리로 모아둔 메뉴</a:t>
                      </a:r>
                      <a:r>
                        <a:rPr lang="en-US" altLang="ko-KR" sz="1000" b="0" i="0" u="none" strike="noStrike" cap="none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.</a:t>
                      </a:r>
                    </a:p>
                  </a:txBody>
                  <a:tcPr marL="35725" marR="35725" marT="35725" marB="35725" anchor="ctr"/>
                </a:tc>
              </a:tr>
            </a:tbl>
          </a:graphicData>
        </a:graphic>
      </p:graphicFrame>
      <p:sp>
        <p:nvSpPr>
          <p:cNvPr id="565" name="Google Shape;565;p47"/>
          <p:cNvSpPr txBox="1"/>
          <p:nvPr/>
        </p:nvSpPr>
        <p:spPr>
          <a:xfrm>
            <a:off x="179512" y="764704"/>
            <a:ext cx="734481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b="1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로비화면 </a:t>
            </a:r>
            <a:r>
              <a:rPr lang="en-US" altLang="ko-KR" sz="2000" b="1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</a:t>
            </a:r>
            <a:r>
              <a:rPr lang="ko-KR" altLang="en-US" sz="2000" b="1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예시</a:t>
            </a:r>
            <a:endParaRPr sz="20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046" name="Picture 22" descr="C:\Users\user\Desktop\폴더\기획국비\UIUX\첨부이미지\배경깔기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975" y="1684622"/>
            <a:ext cx="2520563" cy="4473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8" name="그룹 47"/>
          <p:cNvGrpSpPr/>
          <p:nvPr/>
        </p:nvGrpSpPr>
        <p:grpSpPr>
          <a:xfrm>
            <a:off x="179512" y="1684622"/>
            <a:ext cx="2525588" cy="4473111"/>
            <a:chOff x="179512" y="1684622"/>
            <a:chExt cx="2525588" cy="4473111"/>
          </a:xfrm>
        </p:grpSpPr>
        <p:sp>
          <p:nvSpPr>
            <p:cNvPr id="11" name="직사각형 10"/>
            <p:cNvSpPr/>
            <p:nvPr/>
          </p:nvSpPr>
          <p:spPr>
            <a:xfrm>
              <a:off x="188975" y="1684622"/>
              <a:ext cx="2516125" cy="447311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화면</a:t>
              </a:r>
              <a:endParaRPr lang="ko-KR" altLang="en-US" dirty="0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179512" y="1684622"/>
              <a:ext cx="2525588" cy="602591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1723033" y="1738822"/>
              <a:ext cx="925428" cy="2067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>
                  <a:solidFill>
                    <a:schemeClr val="tx1"/>
                  </a:solidFill>
                </a:rPr>
                <a:t> 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99999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736809" y="1749838"/>
              <a:ext cx="925428" cy="2067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>
                  <a:solidFill>
                    <a:schemeClr val="tx1"/>
                  </a:solidFill>
                </a:rPr>
                <a:t>    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999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723033" y="1988708"/>
              <a:ext cx="925428" cy="2067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solidFill>
                    <a:schemeClr val="tx1"/>
                  </a:solidFill>
                </a:rPr>
                <a:t>7 / 10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736809" y="1990056"/>
              <a:ext cx="925428" cy="2067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solidFill>
                    <a:schemeClr val="tx1"/>
                  </a:solidFill>
                </a:rPr>
                <a:t>39 / 72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610730" y="5696673"/>
              <a:ext cx="2094369" cy="45869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1129905" y="4963248"/>
              <a:ext cx="634265" cy="63426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334379" y="4963248"/>
              <a:ext cx="634265" cy="63426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1914095" y="4963248"/>
              <a:ext cx="634265" cy="63426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236191" y="2335840"/>
              <a:ext cx="749079" cy="33376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1469800" y="1771601"/>
              <a:ext cx="184480" cy="162183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noFill/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8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+</a:t>
              </a:r>
              <a:endParaRPr lang="ko-KR" altLang="en-US" sz="8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2431825" y="1771601"/>
              <a:ext cx="184480" cy="162183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noFill/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8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+</a:t>
              </a:r>
              <a:endParaRPr lang="ko-KR" altLang="en-US" sz="8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1469800" y="2019251"/>
              <a:ext cx="184480" cy="162183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noFill/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8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+</a:t>
              </a:r>
              <a:endParaRPr lang="ko-KR" altLang="en-US" sz="8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2431825" y="2019251"/>
              <a:ext cx="184480" cy="162183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noFill/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8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+</a:t>
              </a:r>
              <a:endParaRPr lang="ko-KR" altLang="en-US" sz="8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pic>
          <p:nvPicPr>
            <p:cNvPr id="1042" name="Picture 18" descr="C:\Users\user\Desktop\폴더\기획국비\UIUX\첨부이미지\charlotte_2D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0964" y="2334062"/>
              <a:ext cx="1757672" cy="28127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직사각형 29"/>
            <p:cNvSpPr/>
            <p:nvPr/>
          </p:nvSpPr>
          <p:spPr>
            <a:xfrm>
              <a:off x="1897467" y="2335840"/>
              <a:ext cx="333760" cy="33376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2312786" y="2335840"/>
              <a:ext cx="333760" cy="33376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2312786" y="2730498"/>
              <a:ext cx="333760" cy="33376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" name="Picture 5" descr="C:\Users\user\Desktop\폴더\기획국비\UIUX\첨부이미지\success_01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2884" y="5019228"/>
              <a:ext cx="551077" cy="5301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6" descr="C:\Users\user\Desktop\폴더\기획국비\UIUX\첨부이미지\thunder_01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4151" y="2007890"/>
              <a:ext cx="116046" cy="1788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7" descr="C:\Users\user\Desktop\폴더\기획국비\UIUX\첨부이미지\wing_01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34235" y="1995880"/>
              <a:ext cx="202044" cy="1799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8" descr="C:\Users\user\Desktop\폴더\기획국비\UIUX\첨부이미지\adventure_01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3160" y="5020146"/>
              <a:ext cx="573668" cy="5779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9" descr="C:\Users\user\Desktop\폴더\기획국비\UIUX\첨부이미지\challenge_01.pn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28738" y="4999227"/>
              <a:ext cx="608827" cy="5697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13" descr="C:\Users\user\Desktop\폴더\기획국비\UIUX\첨부이미지\gold_01.png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63688" y="1772816"/>
              <a:ext cx="175845" cy="1823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16" descr="C:\Users\user\Desktop\폴더\기획국비\UIUX\첨부이미지\jewel_01.png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5106" y="1763291"/>
              <a:ext cx="229691" cy="1936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4" name="직사각형 43"/>
            <p:cNvSpPr/>
            <p:nvPr/>
          </p:nvSpPr>
          <p:spPr>
            <a:xfrm>
              <a:off x="321226" y="4963248"/>
              <a:ext cx="2227133" cy="634266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b="1" dirty="0"/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225119" y="2329373"/>
              <a:ext cx="760153" cy="340228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b="1" dirty="0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739468" y="1738822"/>
              <a:ext cx="1907077" cy="474725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b="1" dirty="0"/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1882470" y="2329373"/>
              <a:ext cx="348758" cy="340228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b="1" dirty="0"/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2301570" y="2329373"/>
              <a:ext cx="348758" cy="340228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b="1" dirty="0"/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2301570" y="2738948"/>
              <a:ext cx="348758" cy="340228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b="1" dirty="0"/>
            </a:p>
          </p:txBody>
        </p:sp>
        <p:sp>
          <p:nvSpPr>
            <p:cNvPr id="71" name="직사각형 70"/>
            <p:cNvSpPr/>
            <p:nvPr/>
          </p:nvSpPr>
          <p:spPr>
            <a:xfrm>
              <a:off x="742325" y="1744441"/>
              <a:ext cx="234507" cy="234507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ko-KR" altLang="en-US" dirty="0" smtClean="0">
                  <a:solidFill>
                    <a:schemeClr val="tx1"/>
                  </a:solidFill>
                </a:rPr>
                <a:t>②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76" name="직사각형 75"/>
            <p:cNvSpPr/>
            <p:nvPr/>
          </p:nvSpPr>
          <p:spPr>
            <a:xfrm>
              <a:off x="685175" y="2668366"/>
              <a:ext cx="234507" cy="234507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⑦</a:t>
              </a:r>
            </a:p>
          </p:txBody>
        </p:sp>
        <p:sp>
          <p:nvSpPr>
            <p:cNvPr id="77" name="직사각형 76"/>
            <p:cNvSpPr/>
            <p:nvPr/>
          </p:nvSpPr>
          <p:spPr>
            <a:xfrm>
              <a:off x="332750" y="4963891"/>
              <a:ext cx="234507" cy="234507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ko-KR" altLang="en-US" dirty="0" smtClean="0">
                  <a:solidFill>
                    <a:schemeClr val="tx1"/>
                  </a:solidFill>
                </a:rPr>
                <a:t>⑧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3" name="직사각형 42"/>
            <p:cNvSpPr/>
            <p:nvPr/>
          </p:nvSpPr>
          <p:spPr>
            <a:xfrm>
              <a:off x="683177" y="2669601"/>
              <a:ext cx="1502570" cy="2199559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b="1" dirty="0"/>
            </a:p>
          </p:txBody>
        </p:sp>
        <p:sp>
          <p:nvSpPr>
            <p:cNvPr id="81" name="직사각형 80"/>
            <p:cNvSpPr/>
            <p:nvPr/>
          </p:nvSpPr>
          <p:spPr>
            <a:xfrm>
              <a:off x="2340814" y="5769760"/>
              <a:ext cx="305731" cy="305731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" name="직사각형 82"/>
            <p:cNvSpPr/>
            <p:nvPr/>
          </p:nvSpPr>
          <p:spPr>
            <a:xfrm>
              <a:off x="1922956" y="5769760"/>
              <a:ext cx="305731" cy="305731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" name="직사각형 83"/>
            <p:cNvSpPr/>
            <p:nvPr/>
          </p:nvSpPr>
          <p:spPr>
            <a:xfrm>
              <a:off x="1505097" y="5769760"/>
              <a:ext cx="305731" cy="305731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" name="직사각형 84"/>
            <p:cNvSpPr/>
            <p:nvPr/>
          </p:nvSpPr>
          <p:spPr>
            <a:xfrm>
              <a:off x="1087238" y="5769760"/>
              <a:ext cx="305731" cy="305731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6" name="직사각형 85"/>
            <p:cNvSpPr/>
            <p:nvPr/>
          </p:nvSpPr>
          <p:spPr>
            <a:xfrm>
              <a:off x="669379" y="5769760"/>
              <a:ext cx="305731" cy="305731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직사각형 86"/>
            <p:cNvSpPr/>
            <p:nvPr/>
          </p:nvSpPr>
          <p:spPr>
            <a:xfrm>
              <a:off x="251520" y="5769760"/>
              <a:ext cx="305731" cy="30573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" name="Picture 3" descr="C:\Users\user\Desktop\폴더\기획국비\UIUX\첨부이미지\Partner_01.png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44046" y="5833839"/>
              <a:ext cx="309780" cy="2203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 descr="C:\Users\user\Desktop\폴더\기획국비\UIUX\첨부이미지\shopping_01.png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46866" y="5792541"/>
              <a:ext cx="274547" cy="275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11" descr="C:\Users\user\Desktop\폴더\기획국비\UIUX\첨부이미지\game ui armor_01.png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4618" y="5793550"/>
              <a:ext cx="224624" cy="2724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12" descr="C:\Users\user\Desktop\폴더\기획국비\UIUX\첨부이미지\game ui bag_01.png"/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6130" y="5780532"/>
              <a:ext cx="297313" cy="2907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14" descr="C:\Users\user\Desktop\폴더\기획국비\UIUX\첨부이미지\Home_01.png"/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5717" y="5785115"/>
              <a:ext cx="324425" cy="2926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18" descr="C:\Users\user\Desktop\폴더\기획국비\UIUX\첨부이미지\members_01.png"/>
            <p:cNvPicPr>
              <a:picLocks noChangeAspect="1" noChangeArrowheads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99051" y="5814569"/>
              <a:ext cx="323542" cy="230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직사각형 44"/>
            <p:cNvSpPr/>
            <p:nvPr/>
          </p:nvSpPr>
          <p:spPr>
            <a:xfrm>
              <a:off x="610730" y="5696673"/>
              <a:ext cx="2094370" cy="461060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b="1" dirty="0"/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201155" y="5696673"/>
              <a:ext cx="409575" cy="461060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b="1" dirty="0"/>
            </a:p>
          </p:txBody>
        </p:sp>
        <p:sp>
          <p:nvSpPr>
            <p:cNvPr id="78" name="직사각형 77"/>
            <p:cNvSpPr/>
            <p:nvPr/>
          </p:nvSpPr>
          <p:spPr>
            <a:xfrm>
              <a:off x="189875" y="5697316"/>
              <a:ext cx="234507" cy="234507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⑨</a:t>
              </a:r>
            </a:p>
          </p:txBody>
        </p:sp>
        <p:sp>
          <p:nvSpPr>
            <p:cNvPr id="79" name="직사각형 78"/>
            <p:cNvSpPr/>
            <p:nvPr/>
          </p:nvSpPr>
          <p:spPr>
            <a:xfrm>
              <a:off x="637550" y="5697316"/>
              <a:ext cx="234507" cy="234507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⑩</a:t>
              </a:r>
            </a:p>
          </p:txBody>
        </p:sp>
        <p:pic>
          <p:nvPicPr>
            <p:cNvPr id="1043" name="Picture 19" descr="C:\Users\user\Desktop\폴더\기획국비\UIUX\첨부이미지\나이츠크로니클_로비화면_계정랭크.jpg"/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6961" y="1745648"/>
              <a:ext cx="467657" cy="4886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직사각형 32"/>
            <p:cNvSpPr/>
            <p:nvPr/>
          </p:nvSpPr>
          <p:spPr>
            <a:xfrm>
              <a:off x="225119" y="1738822"/>
              <a:ext cx="474726" cy="474725"/>
            </a:xfrm>
            <a:prstGeom prst="rect">
              <a:avLst/>
            </a:prstGeom>
            <a:noFill/>
            <a:ln>
              <a:solidFill>
                <a:srgbClr val="FFFF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b="1" dirty="0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227975" y="1744441"/>
              <a:ext cx="234507" cy="234507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ko-KR" altLang="en-US" dirty="0" smtClean="0">
                  <a:solidFill>
                    <a:schemeClr val="tx1"/>
                  </a:solidFill>
                </a:rPr>
                <a:t>①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pic>
          <p:nvPicPr>
            <p:cNvPr id="3" name="Picture 2" descr="C:\Users\user\Desktop\폴더\기획국비\UIUX\첨부이미지\options_01.png"/>
            <p:cNvPicPr>
              <a:picLocks noChangeAspect="1" noChangeArrowheads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40814" y="2364717"/>
              <a:ext cx="285206" cy="280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10" descr="C:\Users\user\Desktop\폴더\기획국비\UIUX\첨부이미지\event_01.png"/>
            <p:cNvPicPr>
              <a:picLocks noChangeAspect="1" noChangeArrowheads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078" y="2346367"/>
              <a:ext cx="664472" cy="3302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15" descr="C:\Users\user\Desktop\폴더\기획국비\UIUX\첨부이미지\Information_01.png"/>
            <p:cNvPicPr>
              <a:picLocks noChangeAspect="1" noChangeArrowheads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24269" y="2361105"/>
              <a:ext cx="293561" cy="2558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17" descr="C:\Users\user\Desktop\폴더\기획국비\UIUX\첨부이미지\Mail_01.png"/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31288" y="2788927"/>
              <a:ext cx="316493" cy="2270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2" name="직사각형 71"/>
            <p:cNvSpPr/>
            <p:nvPr/>
          </p:nvSpPr>
          <p:spPr>
            <a:xfrm>
              <a:off x="227975" y="2334991"/>
              <a:ext cx="234507" cy="234507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③</a:t>
              </a:r>
            </a:p>
          </p:txBody>
        </p:sp>
        <p:sp>
          <p:nvSpPr>
            <p:cNvPr id="73" name="직사각형 72"/>
            <p:cNvSpPr/>
            <p:nvPr/>
          </p:nvSpPr>
          <p:spPr>
            <a:xfrm>
              <a:off x="1875800" y="2325466"/>
              <a:ext cx="234507" cy="234507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④</a:t>
              </a:r>
            </a:p>
          </p:txBody>
        </p:sp>
        <p:sp>
          <p:nvSpPr>
            <p:cNvPr id="75" name="직사각형 74"/>
            <p:cNvSpPr/>
            <p:nvPr/>
          </p:nvSpPr>
          <p:spPr>
            <a:xfrm>
              <a:off x="2304425" y="2725516"/>
              <a:ext cx="234507" cy="234507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⑥</a:t>
              </a:r>
            </a:p>
          </p:txBody>
        </p:sp>
        <p:sp>
          <p:nvSpPr>
            <p:cNvPr id="74" name="직사각형 73"/>
            <p:cNvSpPr/>
            <p:nvPr/>
          </p:nvSpPr>
          <p:spPr>
            <a:xfrm>
              <a:off x="2304425" y="2325466"/>
              <a:ext cx="234507" cy="234507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⑤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966775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직사각형 181"/>
          <p:cNvSpPr/>
          <p:nvPr/>
        </p:nvSpPr>
        <p:spPr>
          <a:xfrm>
            <a:off x="251520" y="2340277"/>
            <a:ext cx="833771" cy="24883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7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① 위</a:t>
            </a:r>
            <a:r>
              <a:rPr lang="en-US" altLang="ko-KR" sz="7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, </a:t>
            </a:r>
            <a:r>
              <a:rPr lang="ko-KR" altLang="en-US" sz="7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아래쪽</a:t>
            </a:r>
            <a:endParaRPr lang="en-US" altLang="ko-KR" sz="700" b="1" dirty="0" smtClean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  <a:p>
            <a:pPr algn="ctr"/>
            <a:r>
              <a:rPr lang="ko-KR" altLang="en-US" sz="7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스테이지 선택 화면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92" name="모서리가 둥근 직사각형 91"/>
          <p:cNvSpPr/>
          <p:nvPr/>
        </p:nvSpPr>
        <p:spPr>
          <a:xfrm>
            <a:off x="4095229" y="5379239"/>
            <a:ext cx="900026" cy="236650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⑥</a:t>
            </a:r>
            <a:r>
              <a:rPr lang="ko-KR" altLang="en-US" sz="7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 달성도 보상 팝업 창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91" name="직사각형 90"/>
          <p:cNvSpPr/>
          <p:nvPr/>
        </p:nvSpPr>
        <p:spPr>
          <a:xfrm>
            <a:off x="1367840" y="1700808"/>
            <a:ext cx="2473636" cy="434017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cxnSp>
        <p:nvCxnSpPr>
          <p:cNvPr id="106" name="직선 화살표 연결선 105"/>
          <p:cNvCxnSpPr>
            <a:stCxn id="152" idx="3"/>
            <a:endCxn id="111" idx="1"/>
          </p:cNvCxnSpPr>
          <p:nvPr/>
        </p:nvCxnSpPr>
        <p:spPr>
          <a:xfrm>
            <a:off x="3286428" y="3011222"/>
            <a:ext cx="811841" cy="0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화살표 연결선 103"/>
          <p:cNvCxnSpPr>
            <a:stCxn id="62" idx="0"/>
            <a:endCxn id="182" idx="3"/>
          </p:cNvCxnSpPr>
          <p:nvPr/>
        </p:nvCxnSpPr>
        <p:spPr>
          <a:xfrm flipH="1">
            <a:off x="1085291" y="2464696"/>
            <a:ext cx="1359923" cy="0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/>
          <p:cNvCxnSpPr/>
          <p:nvPr/>
        </p:nvCxnSpPr>
        <p:spPr>
          <a:xfrm>
            <a:off x="3566333" y="5501877"/>
            <a:ext cx="548589" cy="0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모서리가 둥근 직사각형 102"/>
          <p:cNvSpPr/>
          <p:nvPr/>
        </p:nvSpPr>
        <p:spPr>
          <a:xfrm>
            <a:off x="4095872" y="4529336"/>
            <a:ext cx="916921" cy="248838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⑤</a:t>
            </a:r>
            <a:r>
              <a:rPr lang="ko-KR" altLang="en-US" sz="7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 해</a:t>
            </a:r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금</a:t>
            </a:r>
            <a:r>
              <a:rPr lang="ko-KR" altLang="en-US" sz="7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 조건 팝업 창 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11" name="직사각형 110"/>
          <p:cNvSpPr/>
          <p:nvPr/>
        </p:nvSpPr>
        <p:spPr>
          <a:xfrm>
            <a:off x="4098269" y="2886803"/>
            <a:ext cx="833771" cy="24883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②</a:t>
            </a:r>
            <a:r>
              <a:rPr lang="ko-KR" altLang="en-US" sz="7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 </a:t>
            </a:r>
            <a:r>
              <a:rPr lang="ko-KR" altLang="en-US" sz="700" b="1" dirty="0" err="1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챕터선택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grpSp>
        <p:nvGrpSpPr>
          <p:cNvPr id="2054" name="그룹 2053"/>
          <p:cNvGrpSpPr/>
          <p:nvPr/>
        </p:nvGrpSpPr>
        <p:grpSpPr>
          <a:xfrm>
            <a:off x="1372002" y="1701737"/>
            <a:ext cx="2469474" cy="4339245"/>
            <a:chOff x="1372002" y="1701737"/>
            <a:chExt cx="2469474" cy="4339245"/>
          </a:xfrm>
        </p:grpSpPr>
        <p:sp>
          <p:nvSpPr>
            <p:cNvPr id="78" name="직사각형 77"/>
            <p:cNvSpPr/>
            <p:nvPr/>
          </p:nvSpPr>
          <p:spPr>
            <a:xfrm>
              <a:off x="1375762" y="1701737"/>
              <a:ext cx="2463556" cy="535766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b="1" dirty="0" smtClean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Scene</a:t>
              </a:r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85" name="직사각형 84"/>
            <p:cNvSpPr/>
            <p:nvPr/>
          </p:nvSpPr>
          <p:spPr>
            <a:xfrm>
              <a:off x="1419557" y="1789308"/>
              <a:ext cx="434824" cy="4208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ko-KR" altLang="en-US" sz="1000" dirty="0" err="1" smtClean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계정레</a:t>
              </a:r>
              <a:r>
                <a:rPr lang="ko-KR" altLang="en-US" sz="1000" dirty="0" err="1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밸</a:t>
              </a:r>
              <a:endParaRPr lang="ko-KR" altLang="en-US" sz="1000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87" name="직사각형 86"/>
            <p:cNvSpPr/>
            <p:nvPr/>
          </p:nvSpPr>
          <p:spPr>
            <a:xfrm>
              <a:off x="2876045" y="1765971"/>
              <a:ext cx="900253" cy="2011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ko-KR" altLang="en-US" sz="1000" dirty="0" smtClean="0">
                  <a:solidFill>
                    <a:schemeClr val="tx1"/>
                  </a:solidFill>
                </a:rPr>
                <a:t>통상재</a:t>
              </a:r>
              <a:r>
                <a:rPr lang="ko-KR" altLang="en-US" sz="1000" dirty="0">
                  <a:solidFill>
                    <a:schemeClr val="tx1"/>
                  </a:solidFill>
                </a:rPr>
                <a:t>화</a:t>
              </a:r>
            </a:p>
          </p:txBody>
        </p:sp>
        <p:sp>
          <p:nvSpPr>
            <p:cNvPr id="88" name="직사각형 87"/>
            <p:cNvSpPr/>
            <p:nvPr/>
          </p:nvSpPr>
          <p:spPr>
            <a:xfrm>
              <a:off x="1916650" y="1776687"/>
              <a:ext cx="900253" cy="2011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ko-KR" altLang="en-US" sz="1000" dirty="0" err="1" smtClean="0">
                  <a:solidFill>
                    <a:schemeClr val="tx1"/>
                  </a:solidFill>
                </a:rPr>
                <a:t>빌링재</a:t>
              </a:r>
              <a:r>
                <a:rPr lang="ko-KR" altLang="en-US" sz="1000" dirty="0" err="1">
                  <a:solidFill>
                    <a:schemeClr val="tx1"/>
                  </a:solidFill>
                </a:rPr>
                <a:t>화</a:t>
              </a:r>
              <a:r>
                <a:rPr lang="en-US" altLang="ko-KR" sz="1000" dirty="0" smtClean="0">
                  <a:solidFill>
                    <a:schemeClr val="tx1"/>
                  </a:solidFill>
                </a:rPr>
                <a:t> 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89" name="직사각형 88"/>
            <p:cNvSpPr/>
            <p:nvPr/>
          </p:nvSpPr>
          <p:spPr>
            <a:xfrm>
              <a:off x="2876045" y="2009059"/>
              <a:ext cx="900253" cy="2011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1000" dirty="0" smtClean="0">
                  <a:solidFill>
                    <a:schemeClr val="tx1"/>
                  </a:solidFill>
                </a:rPr>
                <a:t>PVP</a:t>
              </a:r>
              <a:r>
                <a:rPr lang="ko-KR" altLang="en-US" sz="1000" dirty="0" err="1" smtClean="0">
                  <a:solidFill>
                    <a:schemeClr val="tx1"/>
                  </a:solidFill>
                </a:rPr>
                <a:t>스테미너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90" name="직사각형 89"/>
            <p:cNvSpPr/>
            <p:nvPr/>
          </p:nvSpPr>
          <p:spPr>
            <a:xfrm>
              <a:off x="1916650" y="2010371"/>
              <a:ext cx="900253" cy="2011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ko-KR" altLang="en-US" sz="1000" dirty="0" err="1" smtClean="0">
                  <a:solidFill>
                    <a:schemeClr val="tx1"/>
                  </a:solidFill>
                </a:rPr>
                <a:t>스테미</a:t>
              </a:r>
              <a:r>
                <a:rPr lang="ko-KR" altLang="en-US" sz="1000" dirty="0" err="1">
                  <a:solidFill>
                    <a:schemeClr val="tx1"/>
                  </a:solidFill>
                </a:rPr>
                <a:t>너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65" name="직사각형 64"/>
            <p:cNvSpPr/>
            <p:nvPr/>
          </p:nvSpPr>
          <p:spPr>
            <a:xfrm>
              <a:off x="1372002" y="5649914"/>
              <a:ext cx="2469474" cy="391068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76" name="직사각형 75"/>
            <p:cNvSpPr/>
            <p:nvPr/>
          </p:nvSpPr>
          <p:spPr>
            <a:xfrm>
              <a:off x="2243944" y="5676017"/>
              <a:ext cx="325461" cy="32546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ko-KR" altLang="en-US" sz="900" dirty="0" smtClean="0">
                  <a:solidFill>
                    <a:schemeClr val="tx1"/>
                  </a:solidFill>
                </a:rPr>
                <a:t>아이템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107" name="직사각형 106"/>
            <p:cNvSpPr/>
            <p:nvPr/>
          </p:nvSpPr>
          <p:spPr>
            <a:xfrm>
              <a:off x="1838954" y="5676017"/>
              <a:ext cx="325461" cy="32546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ko-KR" altLang="en-US" sz="900" dirty="0" smtClean="0">
                  <a:solidFill>
                    <a:schemeClr val="tx1"/>
                  </a:solidFill>
                </a:rPr>
                <a:t>캐릭터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109" name="직사각형 108"/>
            <p:cNvSpPr/>
            <p:nvPr/>
          </p:nvSpPr>
          <p:spPr>
            <a:xfrm>
              <a:off x="3458917" y="5676017"/>
              <a:ext cx="325461" cy="32546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ko-KR" altLang="en-US" sz="900" dirty="0" smtClean="0">
                  <a:solidFill>
                    <a:schemeClr val="tx1"/>
                  </a:solidFill>
                </a:rPr>
                <a:t>커뮤니티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113" name="직사각형 112"/>
            <p:cNvSpPr/>
            <p:nvPr/>
          </p:nvSpPr>
          <p:spPr>
            <a:xfrm>
              <a:off x="2648936" y="5676017"/>
              <a:ext cx="325461" cy="32546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ko-KR" altLang="en-US" sz="900" dirty="0" smtClean="0">
                  <a:solidFill>
                    <a:schemeClr val="tx1"/>
                  </a:solidFill>
                </a:rPr>
                <a:t>파티구성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114" name="직사각형 113"/>
            <p:cNvSpPr/>
            <p:nvPr/>
          </p:nvSpPr>
          <p:spPr>
            <a:xfrm>
              <a:off x="1433963" y="5676017"/>
              <a:ext cx="325461" cy="32546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ko-KR" altLang="en-US" sz="900" dirty="0" smtClean="0">
                  <a:solidFill>
                    <a:schemeClr val="tx1"/>
                  </a:solidFill>
                </a:rPr>
                <a:t>홈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115" name="직사각형 114"/>
            <p:cNvSpPr/>
            <p:nvPr/>
          </p:nvSpPr>
          <p:spPr>
            <a:xfrm>
              <a:off x="3053926" y="5676017"/>
              <a:ext cx="325461" cy="32546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ko-KR" altLang="en-US" sz="900" dirty="0" smtClean="0">
                  <a:solidFill>
                    <a:schemeClr val="tx1"/>
                  </a:solidFill>
                </a:rPr>
                <a:t>상점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</p:grpSp>
      <p:sp>
        <p:nvSpPr>
          <p:cNvPr id="60" name="Google Shape;565;p47"/>
          <p:cNvSpPr txBox="1"/>
          <p:nvPr/>
        </p:nvSpPr>
        <p:spPr>
          <a:xfrm>
            <a:off x="179512" y="764704"/>
            <a:ext cx="734481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b="1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스테이지 선택 </a:t>
            </a:r>
            <a:r>
              <a:rPr lang="en-US" altLang="ko-KR" sz="2000" b="1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</a:t>
            </a:r>
            <a:r>
              <a:rPr lang="ko-KR" altLang="en-US" sz="2000" b="1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화면변화</a:t>
            </a:r>
            <a:endParaRPr sz="20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44" name="Google Shape;564;p47"/>
          <p:cNvGraphicFramePr/>
          <p:nvPr>
            <p:extLst>
              <p:ext uri="{D42A27DB-BD31-4B8C-83A1-F6EECF244321}">
                <p14:modId xmlns:p14="http://schemas.microsoft.com/office/powerpoint/2010/main" val="1915683255"/>
              </p:ext>
            </p:extLst>
          </p:nvPr>
        </p:nvGraphicFramePr>
        <p:xfrm>
          <a:off x="5301997" y="1742093"/>
          <a:ext cx="3590483" cy="4614950"/>
        </p:xfrm>
        <a:graphic>
          <a:graphicData uri="http://schemas.openxmlformats.org/drawingml/2006/table">
            <a:tbl>
              <a:tblPr/>
              <a:tblGrid>
                <a:gridCol w="270979"/>
                <a:gridCol w="609705"/>
                <a:gridCol w="2709799"/>
              </a:tblGrid>
              <a:tr h="22769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sz="1000" u="none" strike="noStrike" cap="none" dirty="0">
                          <a:sym typeface="Gill Sans"/>
                        </a:rPr>
                        <a:t>No</a:t>
                      </a:r>
                      <a:endParaRPr sz="1000" dirty="0"/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sz="1000" u="none" strike="noStrike" cap="none" dirty="0">
                          <a:sym typeface="Gill Sans"/>
                        </a:rPr>
                        <a:t>명칭</a:t>
                      </a:r>
                      <a:endParaRPr sz="1000" b="1" i="0" u="none" strike="noStrike" cap="none" dirty="0">
                        <a:solidFill>
                          <a:schemeClr val="dk1"/>
                        </a:solidFill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sz="1000" u="none" strike="noStrike" cap="none" dirty="0">
                          <a:sym typeface="Gill Sans"/>
                        </a:rPr>
                        <a:t>설명</a:t>
                      </a:r>
                      <a:endParaRPr sz="1000" b="1" i="0" u="none" strike="noStrike" cap="none" dirty="0">
                        <a:solidFill>
                          <a:schemeClr val="dk1"/>
                        </a:solidFill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443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000" u="none" strike="noStrike" cap="none" dirty="0">
                          <a:sym typeface="Malgun Gothic"/>
                        </a:rPr>
                        <a:t>①</a:t>
                      </a:r>
                      <a:endParaRPr sz="10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위</a:t>
                      </a:r>
                      <a:r>
                        <a:rPr lang="en-US" altLang="ko-KR" sz="1000" b="0" i="0" u="none" strike="noStrike" cap="none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,</a:t>
                      </a:r>
                      <a:r>
                        <a:rPr lang="ko-KR" altLang="en-US" sz="1000" b="0" i="0" u="none" strike="noStrike" cap="none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아래 버튼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위</a:t>
                      </a:r>
                      <a:r>
                        <a:rPr lang="en-US" altLang="ko-KR" sz="1000" b="0" i="0" u="none" strike="noStrike" cap="none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,</a:t>
                      </a:r>
                      <a:r>
                        <a:rPr lang="en-US" altLang="ko-KR" sz="1000" b="0" i="0" u="none" strike="noStrike" cap="none" baseline="0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ko-KR" altLang="en-US" sz="1000" b="0" i="0" u="none" strike="noStrike" cap="none" baseline="0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아래</a:t>
                      </a:r>
                      <a:r>
                        <a:rPr lang="ko-KR" altLang="en-US" sz="1000" b="0" i="0" u="none" strike="noStrike" cap="none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의 스테이지선택 화면으로 이동하는 버튼</a:t>
                      </a:r>
                      <a:r>
                        <a:rPr lang="en-US" altLang="ko-KR" sz="1000" b="0" i="0" u="none" strike="noStrike" cap="none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. </a:t>
                      </a:r>
                      <a:r>
                        <a:rPr lang="ko-KR" altLang="en-US" sz="1000" b="0" i="0" u="none" strike="noStrike" cap="none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가장 위쪽의 화면에서는</a:t>
                      </a:r>
                      <a:r>
                        <a:rPr lang="ko-KR" altLang="en-US" sz="1000" b="0" i="0" u="none" strike="noStrike" cap="none" baseline="0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ko-KR" altLang="en-US" sz="1000" b="0" i="0" u="none" strike="noStrike" cap="none" baseline="0" dirty="0" err="1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위로가기</a:t>
                      </a:r>
                      <a:r>
                        <a:rPr lang="ko-KR" altLang="en-US" sz="1000" b="0" i="0" u="none" strike="noStrike" cap="none" baseline="0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버튼이</a:t>
                      </a:r>
                      <a:r>
                        <a:rPr lang="en-US" altLang="ko-KR" sz="1000" b="0" i="0" u="none" strike="noStrike" cap="none" baseline="0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000" b="0" i="0" u="none" strike="noStrike" cap="none" baseline="0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가장 아래 화면에서는 아래로 가기 버튼이 </a:t>
                      </a:r>
                      <a:r>
                        <a:rPr lang="ko-KR" altLang="en-US" sz="1000" b="0" i="0" u="none" strike="noStrike" cap="none" baseline="0" dirty="0" err="1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비뢀성화</a:t>
                      </a:r>
                      <a:r>
                        <a:rPr lang="ko-KR" altLang="en-US" sz="1000" b="0" i="0" u="none" strike="noStrike" cap="none" baseline="0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됨</a:t>
                      </a:r>
                      <a:r>
                        <a:rPr lang="en-US" altLang="ko-KR" sz="1000" b="0" i="0" u="none" strike="noStrike" cap="none" baseline="0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.(</a:t>
                      </a:r>
                      <a:r>
                        <a:rPr lang="ko-KR" altLang="en-US" sz="1000" b="0" i="0" u="none" strike="noStrike" cap="none" baseline="0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이미지 출력도 없음</a:t>
                      </a:r>
                      <a:r>
                        <a:rPr lang="en-US" altLang="ko-KR" sz="1000" b="0" i="0" u="none" strike="noStrike" cap="none" baseline="0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)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</a:tr>
              <a:tr h="443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altLang="en-US" sz="1000" b="0" i="0" u="none" strike="noStrike" cap="none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Malgun Gothic"/>
                        </a:rPr>
                        <a:t>②</a:t>
                      </a:r>
                      <a:endParaRPr sz="10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 err="1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챕터선택</a:t>
                      </a:r>
                      <a:endParaRPr lang="en-US" altLang="ko-KR" sz="1000" b="0" i="0" u="none" strike="noStrike" cap="none" dirty="0" smtClean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 err="1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챕터를</a:t>
                      </a:r>
                      <a:r>
                        <a:rPr lang="ko-KR" altLang="en-US" sz="1000" b="0" i="0" u="none" strike="noStrike" cap="none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선택하는 버튼</a:t>
                      </a:r>
                      <a:r>
                        <a:rPr lang="en-US" altLang="ko-KR" sz="1000" b="0" i="0" u="none" strike="noStrike" cap="none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. </a:t>
                      </a:r>
                      <a:r>
                        <a:rPr lang="ko-KR" altLang="en-US" sz="1000" b="0" i="0" u="none" strike="noStrike" cap="none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터치 시 해당 </a:t>
                      </a:r>
                      <a:r>
                        <a:rPr lang="ko-KR" altLang="en-US" sz="1000" b="0" i="0" u="none" strike="noStrike" cap="none" dirty="0" err="1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챕터의</a:t>
                      </a:r>
                      <a:r>
                        <a:rPr lang="ko-KR" altLang="en-US" sz="1000" b="0" i="0" u="none" strike="noStrike" cap="none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스테이지목록이 아래쪽으로 활성화 됨</a:t>
                      </a:r>
                      <a:r>
                        <a:rPr lang="en-US" altLang="ko-KR" sz="1000" b="0" i="0" u="none" strike="noStrike" cap="none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.</a:t>
                      </a:r>
                      <a:r>
                        <a:rPr lang="ko-KR" altLang="en-US" sz="1000" b="0" i="0" u="none" strike="noStrike" cap="none" baseline="0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활성화 된 </a:t>
                      </a:r>
                      <a:r>
                        <a:rPr lang="ko-KR" altLang="en-US" sz="1000" b="0" i="0" u="none" strike="noStrike" cap="none" baseline="0" dirty="0" err="1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챕터</a:t>
                      </a:r>
                      <a:r>
                        <a:rPr lang="ko-KR" altLang="en-US" sz="1000" b="0" i="0" u="none" strike="noStrike" cap="none" baseline="0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버튼을 한번 더 터치 시 스테이지 목록이 최소화 됨</a:t>
                      </a:r>
                      <a:r>
                        <a:rPr lang="en-US" altLang="ko-KR" sz="1000" b="0" i="0" u="none" strike="noStrike" cap="none" baseline="0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.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</a:tr>
              <a:tr h="443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altLang="en-US" sz="1000" b="0" i="0" u="none" strike="noStrike" cap="none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Malgun Gothic"/>
                        </a:rPr>
                        <a:t>③</a:t>
                      </a:r>
                      <a:endParaRPr sz="10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 err="1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컨텐츠</a:t>
                      </a:r>
                      <a:endParaRPr lang="en-US" altLang="ko-KR" sz="1000" b="0" i="0" u="none" strike="noStrike" cap="none" dirty="0" smtClean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이동버튼</a:t>
                      </a:r>
                      <a:endParaRPr lang="en-US" altLang="ko-KR" sz="1000" b="0" i="0" u="none" strike="noStrike" cap="none" dirty="0" smtClean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터치 시 </a:t>
                      </a:r>
                      <a:r>
                        <a:rPr lang="ko-KR" altLang="en-US" sz="1000" b="0" i="0" u="none" strike="noStrike" cap="none" dirty="0" err="1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챌린지</a:t>
                      </a:r>
                      <a:r>
                        <a:rPr lang="en-US" altLang="ko-KR" sz="1000" b="0" i="0" u="none" strike="noStrike" cap="none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, PVP</a:t>
                      </a:r>
                      <a:r>
                        <a:rPr lang="ko-KR" altLang="en-US" sz="1000" b="0" i="0" u="none" strike="noStrike" cap="none" dirty="0" err="1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컨텐츠로</a:t>
                      </a:r>
                      <a:r>
                        <a:rPr lang="ko-KR" altLang="en-US" sz="1000" b="0" i="0" u="none" strike="noStrike" cap="none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이동하는 버튼</a:t>
                      </a:r>
                      <a:r>
                        <a:rPr lang="en-US" altLang="ko-KR" sz="1000" b="0" i="0" u="none" strike="noStrike" cap="none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 err="1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챌린지에서는</a:t>
                      </a:r>
                      <a:r>
                        <a:rPr lang="ko-KR" altLang="en-US" sz="1000" b="0" i="0" u="none" strike="noStrike" cap="none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왼쪽버튼이</a:t>
                      </a:r>
                      <a:r>
                        <a:rPr lang="en-US" altLang="ko-KR" sz="1000" b="0" i="0" u="none" strike="noStrike" cap="none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, PVP</a:t>
                      </a:r>
                      <a:r>
                        <a:rPr lang="ko-KR" altLang="en-US" sz="1000" b="0" i="0" u="none" strike="noStrike" cap="none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에서는 오른쪽 버튼이 </a:t>
                      </a:r>
                      <a:r>
                        <a:rPr lang="ko-KR" altLang="en-US" sz="1000" b="0" i="0" u="none" strike="noStrike" cap="none" dirty="0" err="1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비뢀성화</a:t>
                      </a:r>
                      <a:r>
                        <a:rPr lang="ko-KR" altLang="en-US" sz="1000" b="0" i="0" u="none" strike="noStrike" cap="none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됨</a:t>
                      </a:r>
                      <a:r>
                        <a:rPr lang="en-US" altLang="ko-KR" sz="1000" b="0" i="0" u="none" strike="noStrike" cap="none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.(</a:t>
                      </a:r>
                      <a:r>
                        <a:rPr lang="ko-KR" altLang="en-US" sz="1000" b="0" i="0" u="none" strike="noStrike" cap="none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이미지 출력도 없음</a:t>
                      </a:r>
                      <a:r>
                        <a:rPr lang="en-US" altLang="ko-KR" sz="1000" b="0" i="0" u="none" strike="noStrike" cap="none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)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</a:tr>
              <a:tr h="443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altLang="en-US" sz="1000" b="0" i="0" u="none" strike="noStrike" cap="none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Malgun Gothic"/>
                        </a:rPr>
                        <a:t>④</a:t>
                      </a:r>
                      <a:endParaRPr sz="10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활성</a:t>
                      </a:r>
                      <a:endParaRPr lang="en-US" altLang="ko-KR" sz="1000" b="0" i="0" u="none" strike="noStrike" cap="none" baseline="0" dirty="0" smtClean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00" b="0" i="0" u="none" strike="noStrike" cap="none" baseline="0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스테이지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플레이 가능한 스테이지는 터치 시 전투준비 화면으로 이동</a:t>
                      </a:r>
                      <a:r>
                        <a:rPr lang="en-US" altLang="ko-KR" sz="1000" b="0" i="0" u="none" strike="noStrike" cap="none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.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</a:tr>
              <a:tr h="443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altLang="en-US" sz="1000" b="0" i="0" u="none" strike="noStrike" cap="none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Malgun Gothic"/>
                        </a:rPr>
                        <a:t>⑤</a:t>
                      </a:r>
                      <a:endParaRPr sz="10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비 활성 스테이지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스테이지 목록 중에서 도전 불가능한 스테이지는 터치 시  해금 조건이 </a:t>
                      </a:r>
                      <a:r>
                        <a:rPr lang="ko-KR" altLang="en-US" sz="1000" b="0" i="0" u="none" strike="noStrike" cap="none" dirty="0" err="1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팝업창으로</a:t>
                      </a:r>
                      <a:r>
                        <a:rPr lang="ko-KR" altLang="en-US" sz="1000" b="0" i="0" u="none" strike="noStrike" cap="none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출력 됨</a:t>
                      </a:r>
                      <a:r>
                        <a:rPr lang="en-US" altLang="ko-KR" sz="1000" b="0" i="0" u="none" strike="noStrike" cap="none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.</a:t>
                      </a:r>
                    </a:p>
                  </a:txBody>
                  <a:tcPr marL="35725" marR="35725" marT="35725" marB="35725" anchor="ctr"/>
                </a:tc>
              </a:tr>
              <a:tr h="443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altLang="en-US" sz="1000" b="0" i="0" u="none" strike="noStrike" cap="none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Malgun Gothic"/>
                        </a:rPr>
                        <a:t>⑥</a:t>
                      </a:r>
                      <a:endParaRPr sz="10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달성도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터치 시 달성도 보상정보를 팝업으로 출력</a:t>
                      </a:r>
                      <a:r>
                        <a:rPr lang="en-US" altLang="ko-KR" sz="1000" b="0" i="0" u="none" strike="noStrike" cap="none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버튼 위에 이미지와 </a:t>
                      </a:r>
                      <a:r>
                        <a:rPr lang="ko-KR" altLang="en-US" sz="1000" b="0" i="0" u="none" strike="noStrike" cap="none" dirty="0" err="1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프로그레스</a:t>
                      </a:r>
                      <a:r>
                        <a:rPr lang="ko-KR" altLang="en-US" sz="1000" b="0" i="0" u="none" strike="noStrike" cap="none" baseline="0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바로 표시</a:t>
                      </a:r>
                      <a:r>
                        <a:rPr lang="en-US" altLang="ko-KR" sz="1000" b="0" i="0" u="none" strike="noStrike" cap="none" baseline="0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.</a:t>
                      </a:r>
                      <a:endParaRPr lang="en-US" altLang="ko-KR" sz="1000" b="0" i="0" u="none" strike="noStrike" cap="none" dirty="0" smtClean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</a:tr>
            </a:tbl>
          </a:graphicData>
        </a:graphic>
      </p:graphicFrame>
      <p:sp>
        <p:nvSpPr>
          <p:cNvPr id="46" name="직사각형 45"/>
          <p:cNvSpPr/>
          <p:nvPr/>
        </p:nvSpPr>
        <p:spPr>
          <a:xfrm>
            <a:off x="1243866" y="326027"/>
            <a:ext cx="617101" cy="21698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8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Scene</a:t>
            </a:r>
            <a:endParaRPr lang="ko-KR" altLang="en-US" sz="8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2834433" y="332656"/>
            <a:ext cx="491174" cy="20372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8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버튼</a:t>
            </a:r>
            <a:endParaRPr lang="ko-KR" altLang="en-US" sz="8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48" name="모서리가 둥근 직사각형 47"/>
          <p:cNvSpPr/>
          <p:nvPr/>
        </p:nvSpPr>
        <p:spPr>
          <a:xfrm>
            <a:off x="4239378" y="320308"/>
            <a:ext cx="575669" cy="228423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ctr"/>
            <a:r>
              <a:rPr lang="ko-KR" altLang="en-US" sz="8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팝업 창</a:t>
            </a:r>
            <a:endParaRPr lang="ko-KR" altLang="en-US" sz="8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1959759" y="332656"/>
            <a:ext cx="775882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8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텍스트 필드</a:t>
            </a:r>
            <a:endParaRPr lang="ko-KR" altLang="en-US" sz="8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3424399" y="332359"/>
            <a:ext cx="716187" cy="20432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8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비활성 버튼</a:t>
            </a:r>
            <a:endParaRPr lang="ko-KR" altLang="en-US" sz="8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5729755" y="332656"/>
            <a:ext cx="775882" cy="20372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800" b="1" dirty="0" err="1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프로그레스</a:t>
            </a:r>
            <a:r>
              <a:rPr lang="ko-KR" altLang="en-US" sz="8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 바</a:t>
            </a:r>
            <a:endParaRPr lang="ko-KR" altLang="en-US" sz="8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6604430" y="332656"/>
            <a:ext cx="775882" cy="20372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accent3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8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이미지 필드</a:t>
            </a:r>
            <a:endParaRPr lang="ko-KR" altLang="en-US" sz="8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4913839" y="332656"/>
            <a:ext cx="717124" cy="20372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8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체크박</a:t>
            </a:r>
            <a:r>
              <a:rPr lang="ko-KR" altLang="en-US" sz="8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스</a:t>
            </a:r>
          </a:p>
        </p:txBody>
      </p:sp>
      <p:cxnSp>
        <p:nvCxnSpPr>
          <p:cNvPr id="55" name="직선 화살표 연결선 54"/>
          <p:cNvCxnSpPr/>
          <p:nvPr/>
        </p:nvCxnSpPr>
        <p:spPr>
          <a:xfrm>
            <a:off x="7557864" y="348184"/>
            <a:ext cx="855310" cy="0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직사각형 57"/>
          <p:cNvSpPr/>
          <p:nvPr/>
        </p:nvSpPr>
        <p:spPr>
          <a:xfrm>
            <a:off x="7524328" y="337573"/>
            <a:ext cx="888846" cy="233387"/>
          </a:xfrm>
          <a:prstGeom prst="rect">
            <a:avLst/>
          </a:prstGeom>
          <a:noFill/>
          <a:ln w="1905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8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화면 변화 화살표</a:t>
            </a:r>
            <a:endParaRPr lang="ko-KR" altLang="en-US" sz="8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62" name="오른쪽 화살표 61"/>
          <p:cNvSpPr/>
          <p:nvPr/>
        </p:nvSpPr>
        <p:spPr>
          <a:xfrm rot="16200000">
            <a:off x="2438121" y="2298907"/>
            <a:ext cx="359951" cy="345765"/>
          </a:xfrm>
          <a:prstGeom prst="rightArrow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4" name="직사각형 143"/>
          <p:cNvSpPr/>
          <p:nvPr/>
        </p:nvSpPr>
        <p:spPr>
          <a:xfrm>
            <a:off x="1838954" y="3315045"/>
            <a:ext cx="1540433" cy="18092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45" name="직사각형 144"/>
          <p:cNvSpPr/>
          <p:nvPr/>
        </p:nvSpPr>
        <p:spPr>
          <a:xfrm>
            <a:off x="1931912" y="3353145"/>
            <a:ext cx="1354516" cy="51630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err="1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챕</a:t>
            </a:r>
            <a:r>
              <a:rPr lang="ko-KR" altLang="en-US" sz="900" b="1" dirty="0" err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터</a:t>
            </a:r>
            <a:r>
              <a:rPr lang="ko-KR" altLang="en-US" sz="9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 선택</a:t>
            </a:r>
            <a:endParaRPr lang="ko-KR" altLang="en-US" sz="9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46" name="직사각형 145"/>
          <p:cNvSpPr/>
          <p:nvPr/>
        </p:nvSpPr>
        <p:spPr>
          <a:xfrm>
            <a:off x="1998588" y="3945362"/>
            <a:ext cx="1221164" cy="23273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err="1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클리어</a:t>
            </a:r>
            <a:r>
              <a:rPr lang="ko-KR" altLang="en-US" sz="9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 스테이지</a:t>
            </a:r>
            <a:endParaRPr lang="ko-KR" altLang="en-US" sz="9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47" name="직사각형 146"/>
          <p:cNvSpPr/>
          <p:nvPr/>
        </p:nvSpPr>
        <p:spPr>
          <a:xfrm>
            <a:off x="1998588" y="4240637"/>
            <a:ext cx="1221164" cy="23273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도전가능 스테이지</a:t>
            </a:r>
            <a:endParaRPr lang="ko-KR" altLang="en-US" sz="9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48" name="직사각형 147"/>
          <p:cNvSpPr/>
          <p:nvPr/>
        </p:nvSpPr>
        <p:spPr>
          <a:xfrm>
            <a:off x="1998588" y="4535912"/>
            <a:ext cx="1221164" cy="23273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도전불가 스테이지</a:t>
            </a:r>
            <a:endParaRPr lang="ko-KR" altLang="en-US" sz="9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50" name="오른쪽 화살표 149"/>
          <p:cNvSpPr/>
          <p:nvPr/>
        </p:nvSpPr>
        <p:spPr>
          <a:xfrm>
            <a:off x="3448486" y="3755050"/>
            <a:ext cx="330421" cy="317398"/>
          </a:xfrm>
          <a:prstGeom prst="rightArrow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1" name="오른쪽 화살표 150"/>
          <p:cNvSpPr/>
          <p:nvPr/>
        </p:nvSpPr>
        <p:spPr>
          <a:xfrm rot="10800000">
            <a:off x="1433057" y="3755050"/>
            <a:ext cx="330421" cy="317398"/>
          </a:xfrm>
          <a:prstGeom prst="rightArrow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2" name="직사각형 151"/>
          <p:cNvSpPr/>
          <p:nvPr/>
        </p:nvSpPr>
        <p:spPr>
          <a:xfrm>
            <a:off x="1931912" y="2753070"/>
            <a:ext cx="1354516" cy="51630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err="1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챕</a:t>
            </a:r>
            <a:r>
              <a:rPr lang="ko-KR" altLang="en-US" sz="900" b="1" dirty="0" err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터</a:t>
            </a:r>
            <a:r>
              <a:rPr lang="ko-KR" altLang="en-US" sz="9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 선택</a:t>
            </a:r>
            <a:endParaRPr lang="ko-KR" altLang="en-US" sz="9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cxnSp>
        <p:nvCxnSpPr>
          <p:cNvPr id="86" name="꺾인 연결선 45"/>
          <p:cNvCxnSpPr>
            <a:stCxn id="145" idx="3"/>
            <a:endCxn id="111" idx="1"/>
          </p:cNvCxnSpPr>
          <p:nvPr/>
        </p:nvCxnSpPr>
        <p:spPr>
          <a:xfrm flipV="1">
            <a:off x="3286428" y="3011222"/>
            <a:ext cx="811841" cy="600075"/>
          </a:xfrm>
          <a:prstGeom prst="bentConnector3">
            <a:avLst>
              <a:gd name="adj1" fmla="val 80505"/>
            </a:avLst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화살표 연결선 100"/>
          <p:cNvCxnSpPr>
            <a:stCxn id="147" idx="3"/>
            <a:endCxn id="166" idx="1"/>
          </p:cNvCxnSpPr>
          <p:nvPr/>
        </p:nvCxnSpPr>
        <p:spPr>
          <a:xfrm flipV="1">
            <a:off x="3219752" y="4354129"/>
            <a:ext cx="878517" cy="2877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꺾인 연결선 45"/>
          <p:cNvCxnSpPr>
            <a:stCxn id="146" idx="3"/>
            <a:endCxn id="166" idx="1"/>
          </p:cNvCxnSpPr>
          <p:nvPr/>
        </p:nvCxnSpPr>
        <p:spPr>
          <a:xfrm>
            <a:off x="3219752" y="4061731"/>
            <a:ext cx="878517" cy="292398"/>
          </a:xfrm>
          <a:prstGeom prst="bentConnector3">
            <a:avLst>
              <a:gd name="adj1" fmla="val 81442"/>
            </a:avLst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직사각형 165"/>
          <p:cNvSpPr/>
          <p:nvPr/>
        </p:nvSpPr>
        <p:spPr>
          <a:xfrm>
            <a:off x="4098269" y="4229710"/>
            <a:ext cx="833771" cy="24883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④</a:t>
            </a:r>
            <a:r>
              <a:rPr lang="ko-KR" altLang="en-US" sz="7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 스테이지 선택 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cxnSp>
        <p:nvCxnSpPr>
          <p:cNvPr id="171" name="직선 화살표 연결선 170"/>
          <p:cNvCxnSpPr>
            <a:stCxn id="148" idx="3"/>
            <a:endCxn id="103" idx="1"/>
          </p:cNvCxnSpPr>
          <p:nvPr/>
        </p:nvCxnSpPr>
        <p:spPr>
          <a:xfrm>
            <a:off x="3219752" y="4652281"/>
            <a:ext cx="876120" cy="1474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7" name="직사각형 176"/>
          <p:cNvSpPr/>
          <p:nvPr/>
        </p:nvSpPr>
        <p:spPr>
          <a:xfrm>
            <a:off x="4098269" y="3534503"/>
            <a:ext cx="833771" cy="24883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③</a:t>
            </a:r>
            <a:r>
              <a:rPr lang="ko-KR" altLang="en-US" sz="7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 </a:t>
            </a:r>
            <a:r>
              <a:rPr lang="ko-KR" altLang="en-US" sz="700" b="1" dirty="0" err="1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컨텐츠</a:t>
            </a:r>
            <a:r>
              <a:rPr lang="ko-KR" altLang="en-US" sz="7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 이</a:t>
            </a:r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동</a:t>
            </a:r>
          </a:p>
        </p:txBody>
      </p:sp>
      <p:cxnSp>
        <p:nvCxnSpPr>
          <p:cNvPr id="180" name="꺾인 연결선 45"/>
          <p:cNvCxnSpPr>
            <a:stCxn id="151" idx="2"/>
            <a:endCxn id="177" idx="1"/>
          </p:cNvCxnSpPr>
          <p:nvPr/>
        </p:nvCxnSpPr>
        <p:spPr>
          <a:xfrm rot="5400000" flipH="1" flipV="1">
            <a:off x="2796948" y="2453730"/>
            <a:ext cx="96128" cy="2506513"/>
          </a:xfrm>
          <a:prstGeom prst="bentConnector2">
            <a:avLst/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꺾인 연결선 45"/>
          <p:cNvCxnSpPr>
            <a:stCxn id="150" idx="0"/>
            <a:endCxn id="177" idx="1"/>
          </p:cNvCxnSpPr>
          <p:nvPr/>
        </p:nvCxnSpPr>
        <p:spPr>
          <a:xfrm rot="5400000" flipH="1" flipV="1">
            <a:off x="3811174" y="3467956"/>
            <a:ext cx="96128" cy="478061"/>
          </a:xfrm>
          <a:prstGeom prst="bentConnector2">
            <a:avLst/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꺾인 연결선 45"/>
          <p:cNvCxnSpPr>
            <a:stCxn id="105" idx="2"/>
            <a:endCxn id="182" idx="3"/>
          </p:cNvCxnSpPr>
          <p:nvPr/>
        </p:nvCxnSpPr>
        <p:spPr>
          <a:xfrm rot="10800000">
            <a:off x="1085292" y="2464696"/>
            <a:ext cx="1359923" cy="2704834"/>
          </a:xfrm>
          <a:prstGeom prst="bentConnector3">
            <a:avLst>
              <a:gd name="adj1" fmla="val 86421"/>
            </a:avLst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직사각형 95"/>
          <p:cNvSpPr/>
          <p:nvPr/>
        </p:nvSpPr>
        <p:spPr>
          <a:xfrm>
            <a:off x="1419730" y="5380849"/>
            <a:ext cx="2354704" cy="22193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버튼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02" name="직사각형 101"/>
          <p:cNvSpPr/>
          <p:nvPr/>
        </p:nvSpPr>
        <p:spPr>
          <a:xfrm>
            <a:off x="1759432" y="5407418"/>
            <a:ext cx="1566739" cy="17631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8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달성도 게이지</a:t>
            </a:r>
            <a:endParaRPr lang="ko-KR" altLang="en-US" sz="8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00" name="직사각형 99"/>
          <p:cNvSpPr/>
          <p:nvPr/>
        </p:nvSpPr>
        <p:spPr>
          <a:xfrm>
            <a:off x="1431952" y="5379239"/>
            <a:ext cx="322381" cy="23584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accent3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별</a:t>
            </a:r>
          </a:p>
        </p:txBody>
      </p:sp>
      <p:pic>
        <p:nvPicPr>
          <p:cNvPr id="2050" name="Picture 2" descr="C:\Users\user\Desktop\폴더\기획국비\UIUX\첨부이미지\별픽토그램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4777" y="5391426"/>
            <a:ext cx="256730" cy="22446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50000"/>
              </a:schemeClr>
            </a:solidFill>
          </a:ln>
          <a:extLst/>
        </p:spPr>
      </p:pic>
      <p:sp>
        <p:nvSpPr>
          <p:cNvPr id="66" name="직사각형 65"/>
          <p:cNvSpPr/>
          <p:nvPr/>
        </p:nvSpPr>
        <p:spPr>
          <a:xfrm>
            <a:off x="1998588" y="4831187"/>
            <a:ext cx="1221164" cy="23273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도전불가 스테이지</a:t>
            </a:r>
            <a:endParaRPr lang="ko-KR" altLang="en-US" sz="9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05" name="오른쪽 화살표 104"/>
          <p:cNvSpPr/>
          <p:nvPr/>
        </p:nvSpPr>
        <p:spPr>
          <a:xfrm rot="5400000">
            <a:off x="2438121" y="4989554"/>
            <a:ext cx="359951" cy="345765"/>
          </a:xfrm>
          <a:prstGeom prst="rightArrow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0787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직사각형 90"/>
          <p:cNvSpPr/>
          <p:nvPr/>
        </p:nvSpPr>
        <p:spPr>
          <a:xfrm>
            <a:off x="1367840" y="1700808"/>
            <a:ext cx="2473636" cy="434017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grpSp>
        <p:nvGrpSpPr>
          <p:cNvPr id="2054" name="그룹 2053"/>
          <p:cNvGrpSpPr/>
          <p:nvPr/>
        </p:nvGrpSpPr>
        <p:grpSpPr>
          <a:xfrm>
            <a:off x="1372002" y="1701737"/>
            <a:ext cx="2469474" cy="4339245"/>
            <a:chOff x="1372002" y="1701737"/>
            <a:chExt cx="2469474" cy="4339245"/>
          </a:xfrm>
        </p:grpSpPr>
        <p:sp>
          <p:nvSpPr>
            <p:cNvPr id="78" name="직사각형 77"/>
            <p:cNvSpPr/>
            <p:nvPr/>
          </p:nvSpPr>
          <p:spPr>
            <a:xfrm>
              <a:off x="1375762" y="1701737"/>
              <a:ext cx="2463556" cy="535766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b="1" dirty="0" smtClean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Scene</a:t>
              </a:r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85" name="직사각형 84"/>
            <p:cNvSpPr/>
            <p:nvPr/>
          </p:nvSpPr>
          <p:spPr>
            <a:xfrm>
              <a:off x="1419557" y="1789308"/>
              <a:ext cx="434824" cy="4208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ko-KR" altLang="en-US" sz="1000" dirty="0" err="1" smtClean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계정레</a:t>
              </a:r>
              <a:r>
                <a:rPr lang="ko-KR" altLang="en-US" sz="1000" dirty="0" err="1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밸</a:t>
              </a:r>
              <a:endParaRPr lang="ko-KR" altLang="en-US" sz="1000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87" name="직사각형 86"/>
            <p:cNvSpPr/>
            <p:nvPr/>
          </p:nvSpPr>
          <p:spPr>
            <a:xfrm>
              <a:off x="2876045" y="1765971"/>
              <a:ext cx="900253" cy="2011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ko-KR" altLang="en-US" sz="1000" dirty="0" smtClean="0">
                  <a:solidFill>
                    <a:schemeClr val="tx1"/>
                  </a:solidFill>
                </a:rPr>
                <a:t>통상재</a:t>
              </a:r>
              <a:r>
                <a:rPr lang="ko-KR" altLang="en-US" sz="1000" dirty="0">
                  <a:solidFill>
                    <a:schemeClr val="tx1"/>
                  </a:solidFill>
                </a:rPr>
                <a:t>화</a:t>
              </a:r>
            </a:p>
          </p:txBody>
        </p:sp>
        <p:sp>
          <p:nvSpPr>
            <p:cNvPr id="88" name="직사각형 87"/>
            <p:cNvSpPr/>
            <p:nvPr/>
          </p:nvSpPr>
          <p:spPr>
            <a:xfrm>
              <a:off x="1916650" y="1776687"/>
              <a:ext cx="900253" cy="2011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ko-KR" altLang="en-US" sz="1000" dirty="0" err="1" smtClean="0">
                  <a:solidFill>
                    <a:schemeClr val="tx1"/>
                  </a:solidFill>
                </a:rPr>
                <a:t>빌링재</a:t>
              </a:r>
              <a:r>
                <a:rPr lang="ko-KR" altLang="en-US" sz="1000" dirty="0" err="1">
                  <a:solidFill>
                    <a:schemeClr val="tx1"/>
                  </a:solidFill>
                </a:rPr>
                <a:t>화</a:t>
              </a:r>
              <a:r>
                <a:rPr lang="en-US" altLang="ko-KR" sz="1000" dirty="0" smtClean="0">
                  <a:solidFill>
                    <a:schemeClr val="tx1"/>
                  </a:solidFill>
                </a:rPr>
                <a:t> 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89" name="직사각형 88"/>
            <p:cNvSpPr/>
            <p:nvPr/>
          </p:nvSpPr>
          <p:spPr>
            <a:xfrm>
              <a:off x="2876045" y="2009059"/>
              <a:ext cx="900253" cy="2011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1000" dirty="0" smtClean="0">
                  <a:solidFill>
                    <a:schemeClr val="tx1"/>
                  </a:solidFill>
                </a:rPr>
                <a:t>PVP</a:t>
              </a:r>
              <a:r>
                <a:rPr lang="ko-KR" altLang="en-US" sz="1000" dirty="0" err="1" smtClean="0">
                  <a:solidFill>
                    <a:schemeClr val="tx1"/>
                  </a:solidFill>
                </a:rPr>
                <a:t>스테미너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90" name="직사각형 89"/>
            <p:cNvSpPr/>
            <p:nvPr/>
          </p:nvSpPr>
          <p:spPr>
            <a:xfrm>
              <a:off x="1916650" y="2010371"/>
              <a:ext cx="900253" cy="2011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ko-KR" altLang="en-US" sz="1000" dirty="0" err="1" smtClean="0">
                  <a:solidFill>
                    <a:schemeClr val="tx1"/>
                  </a:solidFill>
                </a:rPr>
                <a:t>스테미</a:t>
              </a:r>
              <a:r>
                <a:rPr lang="ko-KR" altLang="en-US" sz="1000" dirty="0" err="1">
                  <a:solidFill>
                    <a:schemeClr val="tx1"/>
                  </a:solidFill>
                </a:rPr>
                <a:t>너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65" name="직사각형 64"/>
            <p:cNvSpPr/>
            <p:nvPr/>
          </p:nvSpPr>
          <p:spPr>
            <a:xfrm>
              <a:off x="1372002" y="5649914"/>
              <a:ext cx="2469474" cy="391068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76" name="직사각형 75"/>
            <p:cNvSpPr/>
            <p:nvPr/>
          </p:nvSpPr>
          <p:spPr>
            <a:xfrm>
              <a:off x="2243944" y="5676017"/>
              <a:ext cx="325461" cy="32546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ko-KR" altLang="en-US" sz="900" dirty="0" smtClean="0">
                  <a:solidFill>
                    <a:schemeClr val="tx1"/>
                  </a:solidFill>
                </a:rPr>
                <a:t>아이템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107" name="직사각형 106"/>
            <p:cNvSpPr/>
            <p:nvPr/>
          </p:nvSpPr>
          <p:spPr>
            <a:xfrm>
              <a:off x="1838954" y="5676017"/>
              <a:ext cx="325461" cy="32546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ko-KR" altLang="en-US" sz="900" dirty="0" smtClean="0">
                  <a:solidFill>
                    <a:schemeClr val="tx1"/>
                  </a:solidFill>
                </a:rPr>
                <a:t>캐릭터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109" name="직사각형 108"/>
            <p:cNvSpPr/>
            <p:nvPr/>
          </p:nvSpPr>
          <p:spPr>
            <a:xfrm>
              <a:off x="3458917" y="5676017"/>
              <a:ext cx="325461" cy="32546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ko-KR" altLang="en-US" sz="900" dirty="0" smtClean="0">
                  <a:solidFill>
                    <a:schemeClr val="tx1"/>
                  </a:solidFill>
                </a:rPr>
                <a:t>커뮤니티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113" name="직사각형 112"/>
            <p:cNvSpPr/>
            <p:nvPr/>
          </p:nvSpPr>
          <p:spPr>
            <a:xfrm>
              <a:off x="2648936" y="5676017"/>
              <a:ext cx="325461" cy="32546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ko-KR" altLang="en-US" sz="900" dirty="0" smtClean="0">
                  <a:solidFill>
                    <a:schemeClr val="tx1"/>
                  </a:solidFill>
                </a:rPr>
                <a:t>파티구성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114" name="직사각형 113"/>
            <p:cNvSpPr/>
            <p:nvPr/>
          </p:nvSpPr>
          <p:spPr>
            <a:xfrm>
              <a:off x="1433963" y="5676017"/>
              <a:ext cx="325461" cy="32546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ko-KR" altLang="en-US" sz="900" dirty="0" smtClean="0">
                  <a:solidFill>
                    <a:schemeClr val="tx1"/>
                  </a:solidFill>
                </a:rPr>
                <a:t>홈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115" name="직사각형 114"/>
            <p:cNvSpPr/>
            <p:nvPr/>
          </p:nvSpPr>
          <p:spPr>
            <a:xfrm>
              <a:off x="3053926" y="5676017"/>
              <a:ext cx="325461" cy="32546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ko-KR" altLang="en-US" sz="900" dirty="0" smtClean="0">
                  <a:solidFill>
                    <a:schemeClr val="tx1"/>
                  </a:solidFill>
                </a:rPr>
                <a:t>상점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</p:grpSp>
      <p:sp>
        <p:nvSpPr>
          <p:cNvPr id="60" name="Google Shape;565;p47"/>
          <p:cNvSpPr txBox="1"/>
          <p:nvPr/>
        </p:nvSpPr>
        <p:spPr>
          <a:xfrm>
            <a:off x="179512" y="764704"/>
            <a:ext cx="734481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b="1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스테이지 선택 </a:t>
            </a:r>
            <a:r>
              <a:rPr lang="en-US" altLang="ko-KR" sz="2000" b="1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</a:t>
            </a:r>
            <a:r>
              <a:rPr lang="ko-KR" altLang="en-US" sz="2000" b="1" dirty="0" err="1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컨퍼넌트</a:t>
            </a:r>
            <a:endParaRPr sz="20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44" name="Google Shape;564;p47"/>
          <p:cNvGraphicFramePr/>
          <p:nvPr>
            <p:extLst>
              <p:ext uri="{D42A27DB-BD31-4B8C-83A1-F6EECF244321}">
                <p14:modId xmlns:p14="http://schemas.microsoft.com/office/powerpoint/2010/main" val="465586821"/>
              </p:ext>
            </p:extLst>
          </p:nvPr>
        </p:nvGraphicFramePr>
        <p:xfrm>
          <a:off x="5301997" y="1742093"/>
          <a:ext cx="3590483" cy="5443650"/>
        </p:xfrm>
        <a:graphic>
          <a:graphicData uri="http://schemas.openxmlformats.org/drawingml/2006/table">
            <a:tbl>
              <a:tblPr/>
              <a:tblGrid>
                <a:gridCol w="270979"/>
                <a:gridCol w="609705"/>
                <a:gridCol w="2709799"/>
              </a:tblGrid>
              <a:tr h="22769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sz="1000" u="none" strike="noStrike" cap="none" dirty="0">
                          <a:solidFill>
                            <a:schemeClr val="tx1"/>
                          </a:solidFill>
                          <a:sym typeface="Gill Sans"/>
                        </a:rPr>
                        <a:t>No</a:t>
                      </a:r>
                      <a:endParaRPr sz="1000" dirty="0">
                        <a:solidFill>
                          <a:schemeClr val="tx1"/>
                        </a:solidFill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sz="1000" u="none" strike="noStrike" cap="none" dirty="0">
                          <a:solidFill>
                            <a:schemeClr val="tx1"/>
                          </a:solidFill>
                          <a:sym typeface="Gill Sans"/>
                        </a:rPr>
                        <a:t>명칭</a:t>
                      </a:r>
                      <a:endParaRPr sz="1000" b="1" i="0" u="none" strike="noStrike" cap="none" dirty="0">
                        <a:solidFill>
                          <a:schemeClr val="tx1"/>
                        </a:solidFill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sz="1000" u="none" strike="noStrike" cap="none" dirty="0">
                          <a:solidFill>
                            <a:schemeClr val="tx1"/>
                          </a:solidFill>
                          <a:sym typeface="Gill Sans"/>
                        </a:rPr>
                        <a:t>설명</a:t>
                      </a:r>
                      <a:endParaRPr sz="1000" b="1" i="0" u="none" strike="noStrike" cap="none" dirty="0">
                        <a:solidFill>
                          <a:schemeClr val="tx1"/>
                        </a:solidFill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443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000" u="none" strike="noStrike" cap="none" dirty="0">
                          <a:solidFill>
                            <a:schemeClr val="tx1"/>
                          </a:solidFill>
                          <a:sym typeface="Malgun Gothic"/>
                        </a:rPr>
                        <a:t>①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주요정보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플레이에 참고를 할 수 있게 </a:t>
                      </a:r>
                      <a:r>
                        <a:rPr lang="ko-KR" altLang="en-US" sz="1000" b="0" i="0" u="none" strike="noStrike" cap="none" dirty="0" err="1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계정레밸</a:t>
                      </a:r>
                      <a:r>
                        <a:rPr lang="en-US" altLang="ko-KR" sz="1000" b="0" i="0" u="none" strike="noStrike" cap="none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000" b="0" i="0" u="none" strike="noStrike" cap="none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주요재화를 표시해 줌</a:t>
                      </a:r>
                      <a:r>
                        <a:rPr lang="en-US" altLang="ko-KR" sz="1000" b="0" i="0" u="none" strike="noStrike" cap="none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.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</a:tr>
              <a:tr h="443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altLang="en-US" sz="1000" b="0" i="0" u="none" strike="noStrike" cap="none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Malgun Gothic"/>
                        </a:rPr>
                        <a:t>②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위</a:t>
                      </a:r>
                      <a:r>
                        <a:rPr lang="en-US" altLang="ko-KR" sz="1000" b="0" i="0" u="none" strike="noStrike" cap="none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,</a:t>
                      </a:r>
                      <a:r>
                        <a:rPr lang="ko-KR" altLang="en-US" sz="1000" b="0" i="0" u="none" strike="noStrike" cap="none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아래 버튼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위</a:t>
                      </a:r>
                      <a:r>
                        <a:rPr lang="en-US" altLang="ko-KR" sz="1000" b="0" i="0" u="none" strike="noStrike" cap="none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,</a:t>
                      </a:r>
                      <a:r>
                        <a:rPr lang="en-US" altLang="ko-KR" sz="1000" b="0" i="0" u="none" strike="noStrike" cap="none" baseline="0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ko-KR" altLang="en-US" sz="1000" b="0" i="0" u="none" strike="noStrike" cap="none" baseline="0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아래</a:t>
                      </a:r>
                      <a:r>
                        <a:rPr lang="ko-KR" altLang="en-US" sz="1000" b="0" i="0" u="none" strike="noStrike" cap="none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의 </a:t>
                      </a:r>
                      <a:r>
                        <a:rPr lang="ko-KR" altLang="en-US" sz="1000" b="0" i="0" u="none" strike="noStrike" cap="none" dirty="0" err="1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챕터</a:t>
                      </a:r>
                      <a:r>
                        <a:rPr lang="en-US" altLang="ko-KR" sz="1000" b="0" i="0" u="none" strike="noStrike" cap="none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/</a:t>
                      </a:r>
                      <a:r>
                        <a:rPr lang="ko-KR" altLang="en-US" sz="1000" b="0" i="0" u="none" strike="noStrike" cap="none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스테이지 목록을 볼 수 있게 이동하는 버튼</a:t>
                      </a:r>
                      <a:r>
                        <a:rPr lang="en-US" altLang="ko-KR" sz="1000" b="0" i="0" u="none" strike="noStrike" cap="none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. </a:t>
                      </a:r>
                      <a:r>
                        <a:rPr lang="ko-KR" altLang="en-US" sz="1000" b="0" i="0" u="none" strike="noStrike" cap="none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화면 밖에도 플레이 할 수 있는</a:t>
                      </a:r>
                      <a:r>
                        <a:rPr lang="ko-KR" altLang="en-US" sz="1000" b="0" i="0" u="none" strike="noStrike" cap="none" baseline="0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ko-KR" altLang="en-US" sz="1000" b="0" i="0" u="none" strike="noStrike" cap="none" baseline="0" dirty="0" err="1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챕터나</a:t>
                      </a:r>
                      <a:r>
                        <a:rPr lang="ko-KR" altLang="en-US" sz="1000" b="0" i="0" u="none" strike="noStrike" cap="none" baseline="0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스테이지가 있다는 것을 알려주기 위해</a:t>
                      </a:r>
                      <a:r>
                        <a:rPr lang="en-US" altLang="ko-KR" sz="1000" b="0" i="0" u="none" strike="noStrike" cap="none" baseline="0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.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</a:tr>
              <a:tr h="443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altLang="en-US" sz="1000" b="0" i="0" u="none" strike="noStrike" cap="none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Malgun Gothic"/>
                        </a:rPr>
                        <a:t>③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 err="1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챕터선택</a:t>
                      </a:r>
                      <a:endParaRPr lang="en-US" altLang="ko-KR" sz="1000" b="0" i="0" u="none" strike="noStrike" cap="none" dirty="0" smtClean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 err="1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챕터를</a:t>
                      </a:r>
                      <a:r>
                        <a:rPr lang="ko-KR" altLang="en-US" sz="1000" b="0" i="0" u="none" strike="noStrike" cap="none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선택하는 버튼</a:t>
                      </a:r>
                      <a:r>
                        <a:rPr lang="en-US" altLang="ko-KR" sz="1000" b="0" i="0" u="none" strike="noStrike" cap="none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. </a:t>
                      </a:r>
                      <a:r>
                        <a:rPr lang="ko-KR" altLang="en-US" sz="1000" b="0" i="0" u="none" strike="noStrike" cap="none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터치 시 해당 </a:t>
                      </a:r>
                      <a:r>
                        <a:rPr lang="ko-KR" altLang="en-US" sz="1000" b="0" i="0" u="none" strike="noStrike" cap="none" dirty="0" err="1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챕터의</a:t>
                      </a:r>
                      <a:r>
                        <a:rPr lang="ko-KR" altLang="en-US" sz="1000" b="0" i="0" u="none" strike="noStrike" cap="none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스테이지목록이 아래쪽으로 활성화 됨</a:t>
                      </a:r>
                      <a:r>
                        <a:rPr lang="en-US" altLang="ko-KR" sz="1000" b="0" i="0" u="none" strike="noStrike" cap="none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.</a:t>
                      </a:r>
                      <a:r>
                        <a:rPr lang="ko-KR" altLang="en-US" sz="1000" b="0" i="0" u="none" strike="noStrike" cap="none" baseline="0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활성화 된 </a:t>
                      </a:r>
                      <a:r>
                        <a:rPr lang="ko-KR" altLang="en-US" sz="1000" b="0" i="0" u="none" strike="noStrike" cap="none" baseline="0" dirty="0" err="1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챕터</a:t>
                      </a:r>
                      <a:r>
                        <a:rPr lang="ko-KR" altLang="en-US" sz="1000" b="0" i="0" u="none" strike="noStrike" cap="none" baseline="0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버튼을 한번 더 터치 시 스테이지 목록이 최소화 됨</a:t>
                      </a:r>
                      <a:r>
                        <a:rPr lang="en-US" altLang="ko-KR" sz="1000" b="0" i="0" u="none" strike="noStrike" cap="none" baseline="0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.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</a:tr>
              <a:tr h="443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altLang="en-US" sz="1000" b="0" i="0" u="none" strike="noStrike" cap="none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Malgun Gothic"/>
                        </a:rPr>
                        <a:t>④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 err="1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컨텐츠</a:t>
                      </a:r>
                      <a:endParaRPr lang="en-US" altLang="ko-KR" sz="1000" b="0" i="0" u="none" strike="noStrike" cap="none" dirty="0" smtClean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이동버튼</a:t>
                      </a:r>
                      <a:endParaRPr lang="en-US" altLang="ko-KR" sz="1000" b="0" i="0" u="none" strike="noStrike" cap="none" dirty="0" smtClean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터치 시 </a:t>
                      </a:r>
                      <a:r>
                        <a:rPr lang="ko-KR" altLang="en-US" sz="1000" b="0" i="0" u="none" strike="noStrike" cap="none" dirty="0" err="1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챌린지</a:t>
                      </a:r>
                      <a:r>
                        <a:rPr lang="en-US" altLang="ko-KR" sz="1000" b="0" i="0" u="none" strike="noStrike" cap="none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, PVP</a:t>
                      </a:r>
                      <a:r>
                        <a:rPr lang="ko-KR" altLang="en-US" sz="1000" b="0" i="0" u="none" strike="noStrike" cap="none" dirty="0" err="1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컨텐츠로</a:t>
                      </a:r>
                      <a:r>
                        <a:rPr lang="ko-KR" altLang="en-US" sz="1000" b="0" i="0" u="none" strike="noStrike" cap="none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이동하는 버튼</a:t>
                      </a:r>
                      <a:r>
                        <a:rPr lang="en-US" altLang="ko-KR" sz="1000" b="0" i="0" u="none" strike="noStrike" cap="none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 err="1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챌린지에서는</a:t>
                      </a:r>
                      <a:r>
                        <a:rPr lang="ko-KR" altLang="en-US" sz="1000" b="0" i="0" u="none" strike="noStrike" cap="none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왼쪽버튼이</a:t>
                      </a:r>
                      <a:r>
                        <a:rPr lang="en-US" altLang="ko-KR" sz="1000" b="0" i="0" u="none" strike="noStrike" cap="none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, PVP</a:t>
                      </a:r>
                      <a:r>
                        <a:rPr lang="ko-KR" altLang="en-US" sz="1000" b="0" i="0" u="none" strike="noStrike" cap="none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에서는 오른쪽 버튼이 비활성화 됨</a:t>
                      </a:r>
                      <a:r>
                        <a:rPr lang="en-US" altLang="ko-KR" sz="1000" b="0" i="0" u="none" strike="noStrike" cap="none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.(</a:t>
                      </a:r>
                      <a:r>
                        <a:rPr lang="ko-KR" altLang="en-US" sz="1000" b="0" i="0" u="none" strike="noStrike" cap="none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이미지 출력도 없음</a:t>
                      </a:r>
                      <a:r>
                        <a:rPr lang="en-US" altLang="ko-KR" sz="1000" b="0" i="0" u="none" strike="noStrike" cap="none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)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</a:tr>
              <a:tr h="443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altLang="en-US" sz="1000" b="0" i="0" u="none" strike="noStrike" cap="none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Malgun Gothic"/>
                        </a:rPr>
                        <a:t>⑤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활성</a:t>
                      </a:r>
                      <a:endParaRPr lang="en-US" altLang="ko-KR" sz="1000" b="0" i="0" u="none" strike="noStrike" cap="none" baseline="0" dirty="0" smtClean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00" b="0" i="0" u="none" strike="noStrike" cap="none" baseline="0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스테이지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플레이 가능한 스테이지는 터치 시 전투준비 화면으로 이동</a:t>
                      </a:r>
                      <a:r>
                        <a:rPr lang="en-US" altLang="ko-KR" sz="1000" b="0" i="0" u="none" strike="noStrike" cap="none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.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</a:tr>
              <a:tr h="443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altLang="en-US" sz="1000" b="0" i="0" u="none" strike="noStrike" cap="none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Malgun Gothic"/>
                        </a:rPr>
                        <a:t>⑥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비 활성 스테이지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스테이지 목록 중에서 도전 불가능한 스테이지는 터치 시  해금 조건이 팝업 창으로 출력 됨</a:t>
                      </a:r>
                      <a:r>
                        <a:rPr lang="en-US" altLang="ko-KR" sz="1000" b="0" i="0" u="none" strike="noStrike" cap="none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.</a:t>
                      </a:r>
                    </a:p>
                  </a:txBody>
                  <a:tcPr marL="35725" marR="35725" marT="35725" marB="35725" anchor="ctr"/>
                </a:tc>
              </a:tr>
              <a:tr h="443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altLang="en-US" sz="1000" b="0" i="0" u="none" strike="noStrike" cap="none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⑦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달성도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터치 시 달성도 보상정보를 팝업으로 출력</a:t>
                      </a:r>
                      <a:r>
                        <a:rPr lang="en-US" altLang="ko-KR" sz="1000" b="0" i="0" u="none" strike="noStrike" cap="none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버튼 위에 이미지와 </a:t>
                      </a:r>
                      <a:r>
                        <a:rPr lang="ko-KR" altLang="en-US" sz="1000" b="0" i="0" u="none" strike="noStrike" cap="none" dirty="0" err="1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프로그레스</a:t>
                      </a:r>
                      <a:r>
                        <a:rPr lang="ko-KR" altLang="en-US" sz="1000" b="0" i="0" u="none" strike="noStrike" cap="none" baseline="0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바로 표시</a:t>
                      </a:r>
                      <a:r>
                        <a:rPr lang="en-US" altLang="ko-KR" sz="1000" b="0" i="0" u="none" strike="noStrike" cap="none" baseline="0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.</a:t>
                      </a:r>
                      <a:endParaRPr lang="en-US" altLang="ko-KR" sz="1000" b="0" i="0" u="none" strike="noStrike" cap="none" dirty="0" smtClean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</a:tr>
              <a:tr h="443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altLang="en-US" sz="1000" b="0" i="0" u="none" strike="noStrike" cap="none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⑧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관리메뉴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창 이동을 최소화 하기 위해 자주 사용하는</a:t>
                      </a:r>
                      <a:endParaRPr lang="en-US" altLang="ko-KR" sz="1000" b="0" i="0" u="none" strike="noStrike" cap="none" dirty="0" smtClean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관리기능</a:t>
                      </a:r>
                      <a:r>
                        <a:rPr lang="ko-KR" altLang="en-US" sz="1000" b="0" i="0" u="none" strike="noStrike" cap="none" baseline="0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버튼을 배치</a:t>
                      </a:r>
                      <a:r>
                        <a:rPr lang="en-US" altLang="ko-KR" sz="1000" b="0" i="0" u="none" strike="noStrike" cap="none" baseline="0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.</a:t>
                      </a:r>
                      <a:endParaRPr lang="en-US" altLang="ko-KR" sz="1000" b="0" i="0" u="none" strike="noStrike" cap="none" dirty="0" smtClean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</a:tr>
            </a:tbl>
          </a:graphicData>
        </a:graphic>
      </p:graphicFrame>
      <p:sp>
        <p:nvSpPr>
          <p:cNvPr id="46" name="직사각형 45"/>
          <p:cNvSpPr/>
          <p:nvPr/>
        </p:nvSpPr>
        <p:spPr>
          <a:xfrm>
            <a:off x="1243866" y="326027"/>
            <a:ext cx="617101" cy="21698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8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Scene</a:t>
            </a:r>
            <a:endParaRPr lang="ko-KR" altLang="en-US" sz="8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2834433" y="332656"/>
            <a:ext cx="491174" cy="20372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8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버튼</a:t>
            </a:r>
            <a:endParaRPr lang="ko-KR" altLang="en-US" sz="8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48" name="모서리가 둥근 직사각형 47"/>
          <p:cNvSpPr/>
          <p:nvPr/>
        </p:nvSpPr>
        <p:spPr>
          <a:xfrm>
            <a:off x="4239378" y="320308"/>
            <a:ext cx="575669" cy="228423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ctr"/>
            <a:r>
              <a:rPr lang="ko-KR" altLang="en-US" sz="8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팝업 창</a:t>
            </a:r>
            <a:endParaRPr lang="ko-KR" altLang="en-US" sz="8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1959759" y="332656"/>
            <a:ext cx="775882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8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텍스트 필드</a:t>
            </a:r>
            <a:endParaRPr lang="ko-KR" altLang="en-US" sz="8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3424399" y="332359"/>
            <a:ext cx="716187" cy="20432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8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비활성 버튼</a:t>
            </a:r>
            <a:endParaRPr lang="ko-KR" altLang="en-US" sz="8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5729755" y="332656"/>
            <a:ext cx="775882" cy="20372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800" b="1" dirty="0" err="1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프로그레스</a:t>
            </a:r>
            <a:r>
              <a:rPr lang="ko-KR" altLang="en-US" sz="8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 바</a:t>
            </a:r>
            <a:endParaRPr lang="ko-KR" altLang="en-US" sz="8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6604430" y="332656"/>
            <a:ext cx="775882" cy="20372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accent3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8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이미지 필드</a:t>
            </a:r>
            <a:endParaRPr lang="ko-KR" altLang="en-US" sz="8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4913839" y="332656"/>
            <a:ext cx="717124" cy="20372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8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체크박</a:t>
            </a:r>
            <a:r>
              <a:rPr lang="ko-KR" altLang="en-US" sz="8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스</a:t>
            </a:r>
          </a:p>
        </p:txBody>
      </p:sp>
      <p:cxnSp>
        <p:nvCxnSpPr>
          <p:cNvPr id="55" name="직선 화살표 연결선 54"/>
          <p:cNvCxnSpPr/>
          <p:nvPr/>
        </p:nvCxnSpPr>
        <p:spPr>
          <a:xfrm>
            <a:off x="7557864" y="348184"/>
            <a:ext cx="855310" cy="0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직사각형 57"/>
          <p:cNvSpPr/>
          <p:nvPr/>
        </p:nvSpPr>
        <p:spPr>
          <a:xfrm>
            <a:off x="7524328" y="337573"/>
            <a:ext cx="888846" cy="233387"/>
          </a:xfrm>
          <a:prstGeom prst="rect">
            <a:avLst/>
          </a:prstGeom>
          <a:noFill/>
          <a:ln w="1905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8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화면 변화 화살표</a:t>
            </a:r>
            <a:endParaRPr lang="ko-KR" altLang="en-US" sz="8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62" name="오른쪽 화살표 61"/>
          <p:cNvSpPr/>
          <p:nvPr/>
        </p:nvSpPr>
        <p:spPr>
          <a:xfrm rot="16200000">
            <a:off x="2438121" y="2298907"/>
            <a:ext cx="359951" cy="345765"/>
          </a:xfrm>
          <a:prstGeom prst="rightArrow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4" name="직사각형 143"/>
          <p:cNvSpPr/>
          <p:nvPr/>
        </p:nvSpPr>
        <p:spPr>
          <a:xfrm>
            <a:off x="1838954" y="3315045"/>
            <a:ext cx="1540433" cy="18092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45" name="직사각형 144"/>
          <p:cNvSpPr/>
          <p:nvPr/>
        </p:nvSpPr>
        <p:spPr>
          <a:xfrm>
            <a:off x="1931912" y="3353145"/>
            <a:ext cx="1354516" cy="51630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err="1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챕</a:t>
            </a:r>
            <a:r>
              <a:rPr lang="ko-KR" altLang="en-US" sz="900" b="1" dirty="0" err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터</a:t>
            </a:r>
            <a:r>
              <a:rPr lang="ko-KR" altLang="en-US" sz="9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 선택</a:t>
            </a:r>
            <a:endParaRPr lang="ko-KR" altLang="en-US" sz="9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46" name="직사각형 145"/>
          <p:cNvSpPr/>
          <p:nvPr/>
        </p:nvSpPr>
        <p:spPr>
          <a:xfrm>
            <a:off x="1998588" y="3945362"/>
            <a:ext cx="1221164" cy="23273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err="1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클리어</a:t>
            </a:r>
            <a:r>
              <a:rPr lang="ko-KR" altLang="en-US" sz="9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 스테이지</a:t>
            </a:r>
            <a:endParaRPr lang="ko-KR" altLang="en-US" sz="9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47" name="직사각형 146"/>
          <p:cNvSpPr/>
          <p:nvPr/>
        </p:nvSpPr>
        <p:spPr>
          <a:xfrm>
            <a:off x="1998588" y="4240637"/>
            <a:ext cx="1221164" cy="23273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도전가능 스테이지</a:t>
            </a:r>
            <a:endParaRPr lang="ko-KR" altLang="en-US" sz="9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48" name="직사각형 147"/>
          <p:cNvSpPr/>
          <p:nvPr/>
        </p:nvSpPr>
        <p:spPr>
          <a:xfrm>
            <a:off x="1998588" y="4535912"/>
            <a:ext cx="1221164" cy="23273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도전불가 스테이지</a:t>
            </a:r>
            <a:endParaRPr lang="ko-KR" altLang="en-US" sz="9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50" name="오른쪽 화살표 149"/>
          <p:cNvSpPr/>
          <p:nvPr/>
        </p:nvSpPr>
        <p:spPr>
          <a:xfrm>
            <a:off x="3448486" y="3755050"/>
            <a:ext cx="330421" cy="317398"/>
          </a:xfrm>
          <a:prstGeom prst="rightArrow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1" name="오른쪽 화살표 150"/>
          <p:cNvSpPr/>
          <p:nvPr/>
        </p:nvSpPr>
        <p:spPr>
          <a:xfrm rot="10800000">
            <a:off x="1433057" y="3755050"/>
            <a:ext cx="330421" cy="317398"/>
          </a:xfrm>
          <a:prstGeom prst="rightArrow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2" name="직사각형 151"/>
          <p:cNvSpPr/>
          <p:nvPr/>
        </p:nvSpPr>
        <p:spPr>
          <a:xfrm>
            <a:off x="1931912" y="2753070"/>
            <a:ext cx="1354516" cy="51630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err="1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챕</a:t>
            </a:r>
            <a:r>
              <a:rPr lang="ko-KR" altLang="en-US" sz="900" b="1" dirty="0" err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터</a:t>
            </a:r>
            <a:r>
              <a:rPr lang="ko-KR" altLang="en-US" sz="9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 선택</a:t>
            </a:r>
            <a:endParaRPr lang="ko-KR" altLang="en-US" sz="9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96" name="직사각형 95"/>
          <p:cNvSpPr/>
          <p:nvPr/>
        </p:nvSpPr>
        <p:spPr>
          <a:xfrm>
            <a:off x="1419730" y="5380849"/>
            <a:ext cx="2354704" cy="22193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버튼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02" name="직사각형 101"/>
          <p:cNvSpPr/>
          <p:nvPr/>
        </p:nvSpPr>
        <p:spPr>
          <a:xfrm>
            <a:off x="1759432" y="5407418"/>
            <a:ext cx="1566739" cy="17631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8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달성도 게이지</a:t>
            </a:r>
            <a:endParaRPr lang="ko-KR" altLang="en-US" sz="8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00" name="직사각형 99"/>
          <p:cNvSpPr/>
          <p:nvPr/>
        </p:nvSpPr>
        <p:spPr>
          <a:xfrm>
            <a:off x="1431952" y="5379239"/>
            <a:ext cx="322381" cy="23584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accent3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별</a:t>
            </a:r>
          </a:p>
        </p:txBody>
      </p:sp>
      <p:pic>
        <p:nvPicPr>
          <p:cNvPr id="2050" name="Picture 2" descr="C:\Users\user\Desktop\폴더\기획국비\UIUX\첨부이미지\별픽토그램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4777" y="5391426"/>
            <a:ext cx="256730" cy="22446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50000"/>
              </a:schemeClr>
            </a:solidFill>
          </a:ln>
          <a:extLst/>
        </p:spPr>
      </p:pic>
      <p:sp>
        <p:nvSpPr>
          <p:cNvPr id="66" name="직사각형 65"/>
          <p:cNvSpPr/>
          <p:nvPr/>
        </p:nvSpPr>
        <p:spPr>
          <a:xfrm>
            <a:off x="1998588" y="4831187"/>
            <a:ext cx="1221164" cy="23273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도전불가 스테이지</a:t>
            </a:r>
            <a:endParaRPr lang="ko-KR" altLang="en-US" sz="9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05" name="오른쪽 화살표 104"/>
          <p:cNvSpPr/>
          <p:nvPr/>
        </p:nvSpPr>
        <p:spPr>
          <a:xfrm rot="5400000">
            <a:off x="2438121" y="4989554"/>
            <a:ext cx="359951" cy="345765"/>
          </a:xfrm>
          <a:prstGeom prst="rightArrow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/>
          <p:cNvSpPr/>
          <p:nvPr/>
        </p:nvSpPr>
        <p:spPr>
          <a:xfrm>
            <a:off x="850784" y="1852366"/>
            <a:ext cx="234507" cy="234507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①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850783" y="2354535"/>
            <a:ext cx="234507" cy="234507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②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4098269" y="2902873"/>
            <a:ext cx="234507" cy="234507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③</a:t>
            </a:r>
          </a:p>
        </p:txBody>
      </p:sp>
      <p:sp>
        <p:nvSpPr>
          <p:cNvPr id="69" name="직사각형 68"/>
          <p:cNvSpPr/>
          <p:nvPr/>
        </p:nvSpPr>
        <p:spPr>
          <a:xfrm>
            <a:off x="4098269" y="3520544"/>
            <a:ext cx="234507" cy="234507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④</a:t>
            </a:r>
          </a:p>
        </p:txBody>
      </p:sp>
      <p:sp>
        <p:nvSpPr>
          <p:cNvPr id="70" name="직사각형 69"/>
          <p:cNvSpPr/>
          <p:nvPr/>
        </p:nvSpPr>
        <p:spPr>
          <a:xfrm>
            <a:off x="4095872" y="4246928"/>
            <a:ext cx="234507" cy="234507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⑤</a:t>
            </a:r>
          </a:p>
        </p:txBody>
      </p:sp>
      <p:sp>
        <p:nvSpPr>
          <p:cNvPr id="71" name="직사각형 70"/>
          <p:cNvSpPr/>
          <p:nvPr/>
        </p:nvSpPr>
        <p:spPr>
          <a:xfrm>
            <a:off x="4095871" y="4829417"/>
            <a:ext cx="234507" cy="234507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⑥</a:t>
            </a:r>
          </a:p>
        </p:txBody>
      </p:sp>
      <p:sp>
        <p:nvSpPr>
          <p:cNvPr id="72" name="직사각형 71"/>
          <p:cNvSpPr/>
          <p:nvPr/>
        </p:nvSpPr>
        <p:spPr>
          <a:xfrm>
            <a:off x="4095870" y="5374561"/>
            <a:ext cx="234507" cy="234507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⑦</a:t>
            </a:r>
          </a:p>
        </p:txBody>
      </p:sp>
      <p:sp>
        <p:nvSpPr>
          <p:cNvPr id="73" name="직사각형 72"/>
          <p:cNvSpPr/>
          <p:nvPr/>
        </p:nvSpPr>
        <p:spPr>
          <a:xfrm>
            <a:off x="4091822" y="5721493"/>
            <a:ext cx="234507" cy="234507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⑧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367840" y="1700808"/>
            <a:ext cx="2471478" cy="53669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6" name="직선 화살표 연결선 105"/>
          <p:cNvCxnSpPr>
            <a:stCxn id="152" idx="3"/>
          </p:cNvCxnSpPr>
          <p:nvPr/>
        </p:nvCxnSpPr>
        <p:spPr>
          <a:xfrm>
            <a:off x="3286428" y="3011222"/>
            <a:ext cx="811841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화살표 연결선 103"/>
          <p:cNvCxnSpPr>
            <a:stCxn id="7" idx="1"/>
          </p:cNvCxnSpPr>
          <p:nvPr/>
        </p:nvCxnSpPr>
        <p:spPr>
          <a:xfrm flipH="1">
            <a:off x="1085291" y="1969156"/>
            <a:ext cx="282549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/>
          <p:cNvCxnSpPr/>
          <p:nvPr/>
        </p:nvCxnSpPr>
        <p:spPr>
          <a:xfrm>
            <a:off x="3566333" y="5501877"/>
            <a:ext cx="548589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꺾인 연결선 45"/>
          <p:cNvCxnSpPr>
            <a:stCxn id="145" idx="3"/>
          </p:cNvCxnSpPr>
          <p:nvPr/>
        </p:nvCxnSpPr>
        <p:spPr>
          <a:xfrm flipV="1">
            <a:off x="3286428" y="3011222"/>
            <a:ext cx="811841" cy="600075"/>
          </a:xfrm>
          <a:prstGeom prst="bentConnector3">
            <a:avLst>
              <a:gd name="adj1" fmla="val 80505"/>
            </a:avLst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화살표 연결선 100"/>
          <p:cNvCxnSpPr>
            <a:stCxn id="147" idx="3"/>
          </p:cNvCxnSpPr>
          <p:nvPr/>
        </p:nvCxnSpPr>
        <p:spPr>
          <a:xfrm flipV="1">
            <a:off x="3219752" y="4354129"/>
            <a:ext cx="878517" cy="287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꺾인 연결선 45"/>
          <p:cNvCxnSpPr>
            <a:stCxn id="146" idx="3"/>
          </p:cNvCxnSpPr>
          <p:nvPr/>
        </p:nvCxnSpPr>
        <p:spPr>
          <a:xfrm>
            <a:off x="3219752" y="4061731"/>
            <a:ext cx="878517" cy="292398"/>
          </a:xfrm>
          <a:prstGeom prst="bentConnector3">
            <a:avLst>
              <a:gd name="adj1" fmla="val 81442"/>
            </a:avLst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직선 화살표 연결선 170"/>
          <p:cNvCxnSpPr>
            <a:stCxn id="66" idx="3"/>
          </p:cNvCxnSpPr>
          <p:nvPr/>
        </p:nvCxnSpPr>
        <p:spPr>
          <a:xfrm flipV="1">
            <a:off x="3219752" y="4947555"/>
            <a:ext cx="876120" cy="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꺾인 연결선 45"/>
          <p:cNvCxnSpPr>
            <a:stCxn id="151" idx="2"/>
          </p:cNvCxnSpPr>
          <p:nvPr/>
        </p:nvCxnSpPr>
        <p:spPr>
          <a:xfrm rot="5400000" flipH="1" flipV="1">
            <a:off x="2796948" y="2453730"/>
            <a:ext cx="96128" cy="2506513"/>
          </a:xfrm>
          <a:prstGeom prst="bentConnector2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꺾인 연결선 45"/>
          <p:cNvCxnSpPr>
            <a:stCxn id="150" idx="0"/>
          </p:cNvCxnSpPr>
          <p:nvPr/>
        </p:nvCxnSpPr>
        <p:spPr>
          <a:xfrm rot="5400000" flipH="1" flipV="1">
            <a:off x="3811174" y="3467956"/>
            <a:ext cx="96128" cy="478061"/>
          </a:xfrm>
          <a:prstGeom prst="bentConnector2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꺾인 연결선 45"/>
          <p:cNvCxnSpPr>
            <a:stCxn id="105" idx="2"/>
          </p:cNvCxnSpPr>
          <p:nvPr/>
        </p:nvCxnSpPr>
        <p:spPr>
          <a:xfrm rot="10800000">
            <a:off x="1085292" y="2464696"/>
            <a:ext cx="1359923" cy="2704834"/>
          </a:xfrm>
          <a:prstGeom prst="bentConnector3">
            <a:avLst>
              <a:gd name="adj1" fmla="val 86421"/>
            </a:avLst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꺾인 연결선 45"/>
          <p:cNvCxnSpPr>
            <a:stCxn id="148" idx="3"/>
          </p:cNvCxnSpPr>
          <p:nvPr/>
        </p:nvCxnSpPr>
        <p:spPr>
          <a:xfrm>
            <a:off x="3219752" y="4652281"/>
            <a:ext cx="878517" cy="301923"/>
          </a:xfrm>
          <a:prstGeom prst="bentConnector3">
            <a:avLst>
              <a:gd name="adj1" fmla="val 79274"/>
            </a:avLst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/>
          <p:cNvCxnSpPr>
            <a:stCxn id="84" idx="3"/>
          </p:cNvCxnSpPr>
          <p:nvPr/>
        </p:nvCxnSpPr>
        <p:spPr>
          <a:xfrm>
            <a:off x="3839318" y="5841862"/>
            <a:ext cx="258951" cy="358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직사각형 83"/>
          <p:cNvSpPr/>
          <p:nvPr/>
        </p:nvSpPr>
        <p:spPr>
          <a:xfrm>
            <a:off x="1367840" y="5649913"/>
            <a:ext cx="2471478" cy="38389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3" name="직선 화살표 연결선 92"/>
          <p:cNvCxnSpPr/>
          <p:nvPr/>
        </p:nvCxnSpPr>
        <p:spPr>
          <a:xfrm flipH="1">
            <a:off x="1085291" y="2464696"/>
            <a:ext cx="1359923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094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직사각형 133"/>
          <p:cNvSpPr/>
          <p:nvPr/>
        </p:nvSpPr>
        <p:spPr>
          <a:xfrm>
            <a:off x="4122209" y="1760108"/>
            <a:ext cx="1025855" cy="24799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① 스테이지 선택화면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70" name="직사각형 169"/>
          <p:cNvSpPr/>
          <p:nvPr/>
        </p:nvSpPr>
        <p:spPr>
          <a:xfrm>
            <a:off x="3080994" y="6297336"/>
            <a:ext cx="830951" cy="24799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⑦ 플레이 화면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4078788" y="4613996"/>
            <a:ext cx="855615" cy="24997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④ 파티관리 페이지로 이동</a:t>
            </a:r>
            <a:r>
              <a:rPr lang="en-US" altLang="ko-KR" sz="7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.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70" name="직사각형 69"/>
          <p:cNvSpPr/>
          <p:nvPr/>
        </p:nvSpPr>
        <p:spPr>
          <a:xfrm>
            <a:off x="1369833" y="1691421"/>
            <a:ext cx="2458135" cy="433671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Scene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3507825" y="1760108"/>
            <a:ext cx="219195" cy="22815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◀</a:t>
            </a:r>
          </a:p>
        </p:txBody>
      </p:sp>
      <p:sp>
        <p:nvSpPr>
          <p:cNvPr id="120" name="직사각형 119"/>
          <p:cNvSpPr/>
          <p:nvPr/>
        </p:nvSpPr>
        <p:spPr>
          <a:xfrm>
            <a:off x="1675736" y="5784455"/>
            <a:ext cx="327314" cy="19748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8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체크박</a:t>
            </a:r>
            <a:r>
              <a:rPr lang="ko-KR" altLang="en-US" sz="8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스</a:t>
            </a:r>
          </a:p>
        </p:txBody>
      </p:sp>
      <p:sp>
        <p:nvSpPr>
          <p:cNvPr id="122" name="직사각형 121"/>
          <p:cNvSpPr/>
          <p:nvPr/>
        </p:nvSpPr>
        <p:spPr>
          <a:xfrm>
            <a:off x="3044830" y="5552253"/>
            <a:ext cx="590811" cy="42968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전투시</a:t>
            </a:r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작</a:t>
            </a:r>
          </a:p>
        </p:txBody>
      </p:sp>
      <p:sp>
        <p:nvSpPr>
          <p:cNvPr id="127" name="직사각형 126"/>
          <p:cNvSpPr/>
          <p:nvPr/>
        </p:nvSpPr>
        <p:spPr>
          <a:xfrm>
            <a:off x="1444485" y="1745392"/>
            <a:ext cx="1827366" cy="22034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스테이지 이름</a:t>
            </a:r>
            <a:endParaRPr lang="ko-KR" altLang="en-US" sz="10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94" name="직사각형 193"/>
          <p:cNvSpPr/>
          <p:nvPr/>
        </p:nvSpPr>
        <p:spPr>
          <a:xfrm>
            <a:off x="1444485" y="1963867"/>
            <a:ext cx="397716" cy="356898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핵심</a:t>
            </a:r>
            <a:endParaRPr lang="en-US" altLang="ko-KR" sz="1000" b="1" dirty="0" smtClean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  <a:p>
            <a:pPr algn="ctr"/>
            <a:r>
              <a:rPr lang="ko-KR" altLang="en-US" sz="10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보</a:t>
            </a:r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상</a:t>
            </a:r>
          </a:p>
        </p:txBody>
      </p:sp>
      <p:cxnSp>
        <p:nvCxnSpPr>
          <p:cNvPr id="133" name="직선 화살표 연결선 132"/>
          <p:cNvCxnSpPr>
            <a:stCxn id="72" idx="3"/>
            <a:endCxn id="134" idx="1"/>
          </p:cNvCxnSpPr>
          <p:nvPr/>
        </p:nvCxnSpPr>
        <p:spPr>
          <a:xfrm>
            <a:off x="3727020" y="1874186"/>
            <a:ext cx="395189" cy="9920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직선 화살표 연결선 184"/>
          <p:cNvCxnSpPr/>
          <p:nvPr/>
        </p:nvCxnSpPr>
        <p:spPr>
          <a:xfrm flipH="1">
            <a:off x="3351252" y="5981695"/>
            <a:ext cx="3783" cy="306593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화살표 연결선 117"/>
          <p:cNvCxnSpPr/>
          <p:nvPr/>
        </p:nvCxnSpPr>
        <p:spPr>
          <a:xfrm flipH="1">
            <a:off x="2602992" y="5990743"/>
            <a:ext cx="3783" cy="306593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화살표 연결선 137"/>
          <p:cNvCxnSpPr/>
          <p:nvPr/>
        </p:nvCxnSpPr>
        <p:spPr>
          <a:xfrm>
            <a:off x="3256192" y="2202778"/>
            <a:ext cx="866017" cy="0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/>
          <p:cNvCxnSpPr/>
          <p:nvPr/>
        </p:nvCxnSpPr>
        <p:spPr>
          <a:xfrm flipH="1">
            <a:off x="1858075" y="6010478"/>
            <a:ext cx="3783" cy="306593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모서리가 둥근 직사각형 74"/>
          <p:cNvSpPr/>
          <p:nvPr/>
        </p:nvSpPr>
        <p:spPr>
          <a:xfrm>
            <a:off x="4123703" y="2074306"/>
            <a:ext cx="743987" cy="247996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②상세 보상정보 팝업 창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76" name="모서리가 둥근 직사각형 75"/>
          <p:cNvSpPr/>
          <p:nvPr/>
        </p:nvSpPr>
        <p:spPr>
          <a:xfrm>
            <a:off x="4123703" y="3020315"/>
            <a:ext cx="743987" cy="247996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③ </a:t>
            </a:r>
            <a:r>
              <a:rPr lang="ko-KR" altLang="en-US" sz="700" b="1" dirty="0" err="1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몬스터</a:t>
            </a:r>
            <a:r>
              <a:rPr lang="ko-KR" altLang="en-US" sz="7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 정보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77" name="직사각형 76"/>
          <p:cNvSpPr/>
          <p:nvPr/>
        </p:nvSpPr>
        <p:spPr>
          <a:xfrm>
            <a:off x="1281914" y="6304136"/>
            <a:ext cx="842366" cy="22118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accent3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⑤ 체크표시 </a:t>
            </a:r>
            <a:r>
              <a:rPr lang="ko-KR" altLang="en-US" sz="700" b="1" dirty="0" err="1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활설화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78" name="직사각형 77"/>
          <p:cNvSpPr/>
          <p:nvPr/>
        </p:nvSpPr>
        <p:spPr>
          <a:xfrm>
            <a:off x="2191938" y="6304136"/>
            <a:ext cx="842366" cy="22118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accent3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⑥</a:t>
            </a:r>
            <a:r>
              <a:rPr lang="ko-KR" altLang="en-US" sz="7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 체크표시 활성화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95" name="직사각형 194"/>
          <p:cNvSpPr/>
          <p:nvPr/>
        </p:nvSpPr>
        <p:spPr>
          <a:xfrm>
            <a:off x="2220147" y="1963868"/>
            <a:ext cx="1051704" cy="356898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골드 </a:t>
            </a:r>
            <a:r>
              <a:rPr lang="en-US" altLang="ko-KR" sz="10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9 ~ 11</a:t>
            </a:r>
          </a:p>
          <a:p>
            <a:pPr algn="ctr"/>
            <a:r>
              <a:rPr lang="ko-KR" altLang="en-US" sz="10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경험치 </a:t>
            </a:r>
            <a:r>
              <a:rPr lang="en-US" altLang="ko-KR" sz="10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13 ~ 17</a:t>
            </a:r>
            <a:endParaRPr lang="ko-KR" altLang="en-US" sz="10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96" name="직사각형 195"/>
          <p:cNvSpPr/>
          <p:nvPr/>
        </p:nvSpPr>
        <p:spPr>
          <a:xfrm>
            <a:off x="1842201" y="1963867"/>
            <a:ext cx="377946" cy="35689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accent3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8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보상</a:t>
            </a:r>
            <a:endParaRPr lang="en-US" altLang="ko-KR" sz="800" b="1" dirty="0" smtClean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  <a:p>
            <a:pPr algn="ctr"/>
            <a:r>
              <a:rPr lang="ko-KR" altLang="en-US" sz="8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이미지</a:t>
            </a:r>
            <a:endParaRPr lang="ko-KR" altLang="en-US" sz="8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1726979" y="2364464"/>
            <a:ext cx="1790372" cy="154609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accent3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배치위치</a:t>
            </a:r>
            <a:endParaRPr lang="en-US" altLang="ko-KR" sz="1000" b="1" dirty="0" smtClean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  <a:p>
            <a:pPr algn="ctr"/>
            <a:r>
              <a:rPr lang="ko-KR" altLang="en-US" sz="10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구분 표시</a:t>
            </a:r>
            <a:endParaRPr lang="en-US" altLang="ko-KR" sz="10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80" name="직사각형 79"/>
          <p:cNvSpPr/>
          <p:nvPr/>
        </p:nvSpPr>
        <p:spPr>
          <a:xfrm>
            <a:off x="1754299" y="2387436"/>
            <a:ext cx="472276" cy="45607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캐릭터</a:t>
            </a:r>
            <a:endParaRPr lang="ko-KR" altLang="en-US" sz="10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2385111" y="2387436"/>
            <a:ext cx="472276" cy="45607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캐릭터</a:t>
            </a:r>
            <a:endParaRPr lang="ko-KR" altLang="en-US" sz="10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85" name="직사각형 84"/>
          <p:cNvSpPr/>
          <p:nvPr/>
        </p:nvSpPr>
        <p:spPr>
          <a:xfrm>
            <a:off x="3005582" y="2387436"/>
            <a:ext cx="472276" cy="45607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캐릭</a:t>
            </a:r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터</a:t>
            </a:r>
          </a:p>
        </p:txBody>
      </p:sp>
      <p:sp>
        <p:nvSpPr>
          <p:cNvPr id="87" name="직사각형 86"/>
          <p:cNvSpPr/>
          <p:nvPr/>
        </p:nvSpPr>
        <p:spPr>
          <a:xfrm>
            <a:off x="1754299" y="2905894"/>
            <a:ext cx="472276" cy="45607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캐릭터</a:t>
            </a:r>
            <a:endParaRPr lang="ko-KR" altLang="en-US" sz="10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89" name="직사각형 88"/>
          <p:cNvSpPr/>
          <p:nvPr/>
        </p:nvSpPr>
        <p:spPr>
          <a:xfrm>
            <a:off x="3005582" y="2905894"/>
            <a:ext cx="472276" cy="45607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캐릭</a:t>
            </a:r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터</a:t>
            </a:r>
          </a:p>
        </p:txBody>
      </p:sp>
      <p:sp>
        <p:nvSpPr>
          <p:cNvPr id="123" name="직사각형 122"/>
          <p:cNvSpPr/>
          <p:nvPr/>
        </p:nvSpPr>
        <p:spPr>
          <a:xfrm>
            <a:off x="1715167" y="3975456"/>
            <a:ext cx="1792658" cy="153392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아군 배치정보</a:t>
            </a:r>
            <a:endParaRPr lang="ko-KR" altLang="en-US" sz="10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cxnSp>
        <p:nvCxnSpPr>
          <p:cNvPr id="145" name="직선 화살표 연결선 144"/>
          <p:cNvCxnSpPr>
            <a:endCxn id="52" idx="1"/>
          </p:cNvCxnSpPr>
          <p:nvPr/>
        </p:nvCxnSpPr>
        <p:spPr>
          <a:xfrm>
            <a:off x="3271851" y="4737388"/>
            <a:ext cx="806937" cy="1595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직선 화살표 연결선 142"/>
          <p:cNvCxnSpPr/>
          <p:nvPr/>
        </p:nvCxnSpPr>
        <p:spPr>
          <a:xfrm>
            <a:off x="3480595" y="3163553"/>
            <a:ext cx="658160" cy="0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직사각형 65"/>
          <p:cNvSpPr/>
          <p:nvPr/>
        </p:nvSpPr>
        <p:spPr>
          <a:xfrm>
            <a:off x="1545359" y="5571679"/>
            <a:ext cx="588067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9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자동전</a:t>
            </a:r>
            <a:r>
              <a:rPr lang="ko-KR" altLang="en-US" sz="9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투</a:t>
            </a:r>
          </a:p>
        </p:txBody>
      </p:sp>
      <p:sp>
        <p:nvSpPr>
          <p:cNvPr id="68" name="직사각형 67"/>
          <p:cNvSpPr/>
          <p:nvPr/>
        </p:nvSpPr>
        <p:spPr>
          <a:xfrm>
            <a:off x="2418686" y="5784455"/>
            <a:ext cx="327314" cy="19748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800" b="1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체크박</a:t>
            </a:r>
            <a:r>
              <a:rPr lang="ko-KR" altLang="en-US" sz="8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스</a:t>
            </a:r>
            <a:endParaRPr lang="ko-KR" altLang="en-US" sz="8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2288309" y="5571679"/>
            <a:ext cx="588067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9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반</a:t>
            </a:r>
            <a:r>
              <a:rPr lang="ko-KR" altLang="en-US" sz="9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복</a:t>
            </a:r>
            <a:r>
              <a:rPr lang="ko-KR" altLang="en-US" sz="9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전투</a:t>
            </a:r>
            <a:endParaRPr lang="ko-KR" altLang="en-US" sz="9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81" name="Google Shape;565;p47"/>
          <p:cNvSpPr txBox="1"/>
          <p:nvPr/>
        </p:nvSpPr>
        <p:spPr>
          <a:xfrm>
            <a:off x="179512" y="764704"/>
            <a:ext cx="734481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b="1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전투 준</a:t>
            </a:r>
            <a:r>
              <a:rPr lang="ko-KR" altLang="en-US" sz="20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비</a:t>
            </a:r>
            <a:r>
              <a:rPr lang="ko-KR" altLang="en-US" sz="2000" b="1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화면 </a:t>
            </a:r>
            <a:r>
              <a:rPr lang="en-US" altLang="ko-KR" sz="2000" b="1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– </a:t>
            </a:r>
            <a:r>
              <a:rPr lang="ko-KR" altLang="en-US" sz="2000" b="1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화면 변화</a:t>
            </a:r>
            <a:endParaRPr sz="20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1243866" y="398035"/>
            <a:ext cx="617101" cy="21698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8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Scene</a:t>
            </a:r>
            <a:endParaRPr lang="ko-KR" altLang="en-US" sz="8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2834433" y="404664"/>
            <a:ext cx="491174" cy="20372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8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버튼</a:t>
            </a:r>
            <a:endParaRPr lang="ko-KR" altLang="en-US" sz="8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41" name="모서리가 둥근 직사각형 40"/>
          <p:cNvSpPr/>
          <p:nvPr/>
        </p:nvSpPr>
        <p:spPr>
          <a:xfrm>
            <a:off x="4239378" y="392316"/>
            <a:ext cx="575669" cy="228423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ctr"/>
            <a:r>
              <a:rPr lang="ko-KR" altLang="en-US" sz="8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팝업 창</a:t>
            </a:r>
            <a:endParaRPr lang="ko-KR" altLang="en-US" sz="8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1959759" y="404664"/>
            <a:ext cx="775882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8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텍스트 필드</a:t>
            </a:r>
            <a:endParaRPr lang="ko-KR" altLang="en-US" sz="8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3424399" y="404367"/>
            <a:ext cx="716187" cy="20432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8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비활성 버튼</a:t>
            </a:r>
            <a:endParaRPr lang="ko-KR" altLang="en-US" sz="8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5729755" y="404664"/>
            <a:ext cx="775882" cy="20372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800" b="1" dirty="0" err="1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프로그레스</a:t>
            </a:r>
            <a:r>
              <a:rPr lang="ko-KR" altLang="en-US" sz="8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 바</a:t>
            </a:r>
            <a:endParaRPr lang="ko-KR" altLang="en-US" sz="8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6604430" y="404664"/>
            <a:ext cx="775882" cy="20372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accent3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8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이미지 필드</a:t>
            </a:r>
            <a:endParaRPr lang="ko-KR" altLang="en-US" sz="8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4913839" y="404664"/>
            <a:ext cx="717124" cy="20372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8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체크박</a:t>
            </a:r>
            <a:r>
              <a:rPr lang="ko-KR" altLang="en-US" sz="8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스</a:t>
            </a:r>
          </a:p>
        </p:txBody>
      </p:sp>
      <p:cxnSp>
        <p:nvCxnSpPr>
          <p:cNvPr id="47" name="직선 화살표 연결선 46"/>
          <p:cNvCxnSpPr/>
          <p:nvPr/>
        </p:nvCxnSpPr>
        <p:spPr>
          <a:xfrm>
            <a:off x="7557864" y="420192"/>
            <a:ext cx="855310" cy="0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/>
          <p:cNvSpPr/>
          <p:nvPr/>
        </p:nvSpPr>
        <p:spPr>
          <a:xfrm>
            <a:off x="7524328" y="409581"/>
            <a:ext cx="888846" cy="233387"/>
          </a:xfrm>
          <a:prstGeom prst="rect">
            <a:avLst/>
          </a:prstGeom>
          <a:noFill/>
          <a:ln w="1905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8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화면 변화 화살표</a:t>
            </a:r>
            <a:endParaRPr lang="ko-KR" altLang="en-US" sz="8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graphicFrame>
        <p:nvGraphicFramePr>
          <p:cNvPr id="53" name="Google Shape;564;p47"/>
          <p:cNvGraphicFramePr/>
          <p:nvPr>
            <p:extLst>
              <p:ext uri="{D42A27DB-BD31-4B8C-83A1-F6EECF244321}">
                <p14:modId xmlns:p14="http://schemas.microsoft.com/office/powerpoint/2010/main" val="2765236605"/>
              </p:ext>
            </p:extLst>
          </p:nvPr>
        </p:nvGraphicFramePr>
        <p:xfrm>
          <a:off x="5301997" y="1742093"/>
          <a:ext cx="3590483" cy="4275472"/>
        </p:xfrm>
        <a:graphic>
          <a:graphicData uri="http://schemas.openxmlformats.org/drawingml/2006/table">
            <a:tbl>
              <a:tblPr/>
              <a:tblGrid>
                <a:gridCol w="270979"/>
                <a:gridCol w="609705"/>
                <a:gridCol w="2709799"/>
              </a:tblGrid>
              <a:tr h="24674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sz="1000" u="none" strike="noStrike" cap="none" dirty="0">
                          <a:sym typeface="Gill Sans"/>
                        </a:rPr>
                        <a:t>No</a:t>
                      </a:r>
                      <a:endParaRPr sz="1000" dirty="0"/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sz="1000" u="none" strike="noStrike" cap="none" dirty="0">
                          <a:sym typeface="Gill Sans"/>
                        </a:rPr>
                        <a:t>명칭</a:t>
                      </a:r>
                      <a:endParaRPr sz="1000" b="1" i="0" u="none" strike="noStrike" cap="none" dirty="0">
                        <a:solidFill>
                          <a:schemeClr val="dk1"/>
                        </a:solidFill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sz="1000" u="none" strike="noStrike" cap="none" dirty="0">
                          <a:sym typeface="Gill Sans"/>
                        </a:rPr>
                        <a:t>설명</a:t>
                      </a:r>
                      <a:endParaRPr sz="1000" b="1" i="0" u="none" strike="noStrike" cap="none" dirty="0">
                        <a:solidFill>
                          <a:schemeClr val="dk1"/>
                        </a:solidFill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443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000" u="none" strike="noStrike" cap="none" dirty="0">
                          <a:sym typeface="Malgun Gothic"/>
                        </a:rPr>
                        <a:t>①</a:t>
                      </a:r>
                      <a:endParaRPr sz="10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 err="1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뒤로가기</a:t>
                      </a:r>
                      <a:r>
                        <a:rPr lang="ko-KR" altLang="en-US" sz="1000" b="0" i="0" u="none" strike="noStrike" cap="none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버튼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스테이지 선택 화면으로 이동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00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29132" marR="29132" marT="39581" marB="39581" anchor="ctr"/>
                </a:tc>
              </a:tr>
              <a:tr h="443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000" u="none" strike="noStrike" cap="none">
                          <a:sym typeface="Malgun Gothic"/>
                        </a:rPr>
                        <a:t>②</a:t>
                      </a:r>
                      <a:endParaRPr sz="1000" b="0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보상정보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스테이지의 보상정보를 요약하여 표시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터치 시 상세하게 팝업 창으로 표시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marL="29132" marR="29132" marT="39581" marB="39581" anchor="ctr"/>
                </a:tc>
              </a:tr>
              <a:tr h="443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000" u="none" strike="noStrike" cap="none" dirty="0">
                          <a:sym typeface="Malgun Gothic"/>
                        </a:rPr>
                        <a:t>③</a:t>
                      </a:r>
                      <a:endParaRPr sz="10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적</a:t>
                      </a:r>
                      <a:endParaRPr lang="en-US" altLang="ko-KR" sz="1000" b="0" i="0" u="none" strike="noStrike" cap="none" dirty="0" smtClean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배치정보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적 배치정보를 이미지로 표시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.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배치된 적 캐릭터 터치 시 </a:t>
                      </a:r>
                      <a:r>
                        <a:rPr lang="ko-KR" altLang="en-US" sz="1000" baseline="0" dirty="0" err="1" smtClean="0">
                          <a:solidFill>
                            <a:schemeClr val="tx1"/>
                          </a:solidFill>
                        </a:rPr>
                        <a:t>몬스터의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 정보를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aseline="0" dirty="0" err="1" smtClean="0">
                          <a:solidFill>
                            <a:schemeClr val="tx1"/>
                          </a:solidFill>
                        </a:rPr>
                        <a:t>팝업창으로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 출력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29132" marR="29132" marT="39581" marB="39581" anchor="ctr"/>
                </a:tc>
              </a:tr>
              <a:tr h="443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000" u="none" strike="noStrike" cap="none">
                          <a:sym typeface="Malgun Gothic"/>
                        </a:rPr>
                        <a:t>④</a:t>
                      </a:r>
                      <a:endParaRPr sz="1000" b="0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아군</a:t>
                      </a:r>
                      <a:endParaRPr lang="en-US" altLang="ko-KR" sz="1000" b="0" i="0" u="none" strike="noStrike" cap="none" dirty="0" smtClean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배치정보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아군의 배치정보를 이미지로 표시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터치 시 파티관리 화면으로 이동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marL="29132" marR="29132" marT="39581" marB="39581" anchor="ctr"/>
                </a:tc>
              </a:tr>
              <a:tr h="443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000" u="none" strike="noStrike" cap="none">
                          <a:sym typeface="Malgun Gothic"/>
                        </a:rPr>
                        <a:t>⑤</a:t>
                      </a:r>
                      <a:endParaRPr sz="1000" b="0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자동전투 체크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자동전투 체크박스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.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터치 시 활성화가 되며 해당 전투를 자동으로 진행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29132" marR="29132" marT="39581" marB="39581" anchor="ctr"/>
                </a:tc>
              </a:tr>
              <a:tr h="443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000" u="none" strike="noStrike" cap="none">
                          <a:sym typeface="Malgun Gothic"/>
                        </a:rPr>
                        <a:t>⑥</a:t>
                      </a:r>
                      <a:endParaRPr sz="1000" b="0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반복전투 체크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반복전투 체크박스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.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터치 시 활성화가 되며 중지 혹은 자동티켓 모두 소모 시 까지 진행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29132" marR="29132" marT="39581" marB="39581" anchor="ctr"/>
                </a:tc>
              </a:tr>
              <a:tr h="443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000" u="none" strike="noStrike" cap="none">
                          <a:sym typeface="Malgun Gothic"/>
                        </a:rPr>
                        <a:t>⑦</a:t>
                      </a:r>
                      <a:endParaRPr sz="1000" b="0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전투시작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화면에 표시된 정보를 기반으로 한 게임플레이를 하게 되는 버튼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터치 시 플레이화면으로 이동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marL="29132" marR="29132" marT="39581" marB="39581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99284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직사각형 69"/>
          <p:cNvSpPr/>
          <p:nvPr/>
        </p:nvSpPr>
        <p:spPr>
          <a:xfrm>
            <a:off x="1369833" y="1691421"/>
            <a:ext cx="2458135" cy="433671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Scene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3507825" y="1760108"/>
            <a:ext cx="219195" cy="22815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◀</a:t>
            </a:r>
          </a:p>
        </p:txBody>
      </p:sp>
      <p:sp>
        <p:nvSpPr>
          <p:cNvPr id="120" name="직사각형 119"/>
          <p:cNvSpPr/>
          <p:nvPr/>
        </p:nvSpPr>
        <p:spPr>
          <a:xfrm>
            <a:off x="1675736" y="5784455"/>
            <a:ext cx="327314" cy="19748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8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체크박</a:t>
            </a:r>
            <a:r>
              <a:rPr lang="ko-KR" altLang="en-US" sz="8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스</a:t>
            </a:r>
          </a:p>
        </p:txBody>
      </p:sp>
      <p:sp>
        <p:nvSpPr>
          <p:cNvPr id="122" name="직사각형 121"/>
          <p:cNvSpPr/>
          <p:nvPr/>
        </p:nvSpPr>
        <p:spPr>
          <a:xfrm>
            <a:off x="3044830" y="5552253"/>
            <a:ext cx="590811" cy="42968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전투시</a:t>
            </a:r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작</a:t>
            </a:r>
          </a:p>
        </p:txBody>
      </p:sp>
      <p:sp>
        <p:nvSpPr>
          <p:cNvPr id="127" name="직사각형 126"/>
          <p:cNvSpPr/>
          <p:nvPr/>
        </p:nvSpPr>
        <p:spPr>
          <a:xfrm>
            <a:off x="1444485" y="1745392"/>
            <a:ext cx="1827366" cy="22034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스테이지 이름</a:t>
            </a:r>
            <a:endParaRPr lang="ko-KR" altLang="en-US" sz="10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94" name="직사각형 193"/>
          <p:cNvSpPr/>
          <p:nvPr/>
        </p:nvSpPr>
        <p:spPr>
          <a:xfrm>
            <a:off x="1444485" y="1963867"/>
            <a:ext cx="397716" cy="356898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핵심</a:t>
            </a:r>
            <a:endParaRPr lang="en-US" altLang="ko-KR" sz="1000" b="1" dirty="0" smtClean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  <a:p>
            <a:pPr algn="ctr"/>
            <a:r>
              <a:rPr lang="ko-KR" altLang="en-US" sz="10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보</a:t>
            </a:r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상</a:t>
            </a:r>
          </a:p>
        </p:txBody>
      </p:sp>
      <p:sp>
        <p:nvSpPr>
          <p:cNvPr id="195" name="직사각형 194"/>
          <p:cNvSpPr/>
          <p:nvPr/>
        </p:nvSpPr>
        <p:spPr>
          <a:xfrm>
            <a:off x="2220147" y="1963868"/>
            <a:ext cx="1051704" cy="356898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골드 </a:t>
            </a:r>
            <a:r>
              <a:rPr lang="en-US" altLang="ko-KR" sz="10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9 ~ 11</a:t>
            </a:r>
          </a:p>
          <a:p>
            <a:pPr algn="ctr"/>
            <a:r>
              <a:rPr lang="ko-KR" altLang="en-US" sz="10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경험치 </a:t>
            </a:r>
            <a:r>
              <a:rPr lang="en-US" altLang="ko-KR" sz="10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13 ~ 17</a:t>
            </a:r>
            <a:endParaRPr lang="ko-KR" altLang="en-US" sz="10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96" name="직사각형 195"/>
          <p:cNvSpPr/>
          <p:nvPr/>
        </p:nvSpPr>
        <p:spPr>
          <a:xfrm>
            <a:off x="1842201" y="1963867"/>
            <a:ext cx="377946" cy="35689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accent3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8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보상</a:t>
            </a:r>
            <a:endParaRPr lang="en-US" altLang="ko-KR" sz="800" b="1" dirty="0" smtClean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  <a:p>
            <a:pPr algn="ctr"/>
            <a:r>
              <a:rPr lang="ko-KR" altLang="en-US" sz="8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이미지</a:t>
            </a:r>
            <a:endParaRPr lang="ko-KR" altLang="en-US" sz="8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1726979" y="2364464"/>
            <a:ext cx="1790372" cy="154609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accent3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배치위치</a:t>
            </a:r>
            <a:endParaRPr lang="en-US" altLang="ko-KR" sz="1000" b="1" dirty="0" smtClean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  <a:p>
            <a:pPr algn="ctr"/>
            <a:r>
              <a:rPr lang="ko-KR" altLang="en-US" sz="10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구분 표시</a:t>
            </a:r>
            <a:endParaRPr lang="en-US" altLang="ko-KR" sz="10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80" name="직사각형 79"/>
          <p:cNvSpPr/>
          <p:nvPr/>
        </p:nvSpPr>
        <p:spPr>
          <a:xfrm>
            <a:off x="1754299" y="2387436"/>
            <a:ext cx="472276" cy="45607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캐릭터</a:t>
            </a:r>
            <a:endParaRPr lang="ko-KR" altLang="en-US" sz="10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2385111" y="2387436"/>
            <a:ext cx="472276" cy="45607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캐릭터</a:t>
            </a:r>
            <a:endParaRPr lang="ko-KR" altLang="en-US" sz="10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85" name="직사각형 84"/>
          <p:cNvSpPr/>
          <p:nvPr/>
        </p:nvSpPr>
        <p:spPr>
          <a:xfrm>
            <a:off x="3005582" y="2387436"/>
            <a:ext cx="472276" cy="45607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캐릭</a:t>
            </a:r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터</a:t>
            </a:r>
          </a:p>
        </p:txBody>
      </p:sp>
      <p:sp>
        <p:nvSpPr>
          <p:cNvPr id="87" name="직사각형 86"/>
          <p:cNvSpPr/>
          <p:nvPr/>
        </p:nvSpPr>
        <p:spPr>
          <a:xfrm>
            <a:off x="1754299" y="2905894"/>
            <a:ext cx="472276" cy="45607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캐릭터</a:t>
            </a:r>
            <a:endParaRPr lang="ko-KR" altLang="en-US" sz="10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89" name="직사각형 88"/>
          <p:cNvSpPr/>
          <p:nvPr/>
        </p:nvSpPr>
        <p:spPr>
          <a:xfrm>
            <a:off x="3005582" y="2905894"/>
            <a:ext cx="472276" cy="45607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캐릭</a:t>
            </a:r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터</a:t>
            </a:r>
          </a:p>
        </p:txBody>
      </p:sp>
      <p:sp>
        <p:nvSpPr>
          <p:cNvPr id="123" name="직사각형 122"/>
          <p:cNvSpPr/>
          <p:nvPr/>
        </p:nvSpPr>
        <p:spPr>
          <a:xfrm>
            <a:off x="1726979" y="3985564"/>
            <a:ext cx="1780846" cy="152381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아군 배치정보</a:t>
            </a:r>
            <a:endParaRPr lang="ko-KR" altLang="en-US" sz="10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66" name="직사각형 65"/>
          <p:cNvSpPr/>
          <p:nvPr/>
        </p:nvSpPr>
        <p:spPr>
          <a:xfrm>
            <a:off x="1545359" y="5571679"/>
            <a:ext cx="588067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9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자동전</a:t>
            </a:r>
            <a:r>
              <a:rPr lang="ko-KR" altLang="en-US" sz="9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투</a:t>
            </a:r>
          </a:p>
        </p:txBody>
      </p:sp>
      <p:sp>
        <p:nvSpPr>
          <p:cNvPr id="68" name="직사각형 67"/>
          <p:cNvSpPr/>
          <p:nvPr/>
        </p:nvSpPr>
        <p:spPr>
          <a:xfrm>
            <a:off x="2418686" y="5784455"/>
            <a:ext cx="327314" cy="19748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800" b="1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체크박</a:t>
            </a:r>
            <a:r>
              <a:rPr lang="ko-KR" altLang="en-US" sz="8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스</a:t>
            </a:r>
            <a:endParaRPr lang="ko-KR" altLang="en-US" sz="8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2288309" y="5571679"/>
            <a:ext cx="588067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9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반</a:t>
            </a:r>
            <a:r>
              <a:rPr lang="ko-KR" altLang="en-US" sz="9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복</a:t>
            </a:r>
            <a:r>
              <a:rPr lang="ko-KR" altLang="en-US" sz="9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전투</a:t>
            </a:r>
            <a:endParaRPr lang="ko-KR" altLang="en-US" sz="9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81" name="Google Shape;565;p47"/>
          <p:cNvSpPr txBox="1"/>
          <p:nvPr/>
        </p:nvSpPr>
        <p:spPr>
          <a:xfrm>
            <a:off x="179512" y="764704"/>
            <a:ext cx="734481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b="1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전투 준</a:t>
            </a:r>
            <a:r>
              <a:rPr lang="ko-KR" altLang="en-US" sz="20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비</a:t>
            </a:r>
            <a:r>
              <a:rPr lang="ko-KR" altLang="en-US" sz="2000" b="1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화면 </a:t>
            </a:r>
            <a:r>
              <a:rPr lang="en-US" altLang="ko-KR" sz="2000" b="1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</a:t>
            </a:r>
            <a:r>
              <a:rPr lang="ko-KR" altLang="en-US" sz="2000" b="1" dirty="0" err="1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컨퍼넌트</a:t>
            </a:r>
            <a:endParaRPr sz="20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1243866" y="398035"/>
            <a:ext cx="617101" cy="21698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8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Scene</a:t>
            </a:r>
            <a:endParaRPr lang="ko-KR" altLang="en-US" sz="8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2834433" y="404664"/>
            <a:ext cx="491174" cy="20372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8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버튼</a:t>
            </a:r>
            <a:endParaRPr lang="ko-KR" altLang="en-US" sz="8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41" name="모서리가 둥근 직사각형 40"/>
          <p:cNvSpPr/>
          <p:nvPr/>
        </p:nvSpPr>
        <p:spPr>
          <a:xfrm>
            <a:off x="4239378" y="392316"/>
            <a:ext cx="575669" cy="228423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ctr"/>
            <a:r>
              <a:rPr lang="ko-KR" altLang="en-US" sz="8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팝업 창</a:t>
            </a:r>
            <a:endParaRPr lang="ko-KR" altLang="en-US" sz="8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1959759" y="404664"/>
            <a:ext cx="775882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8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텍스트 필드</a:t>
            </a:r>
            <a:endParaRPr lang="ko-KR" altLang="en-US" sz="8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3424399" y="404367"/>
            <a:ext cx="716187" cy="20432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8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비활성 버튼</a:t>
            </a:r>
            <a:endParaRPr lang="ko-KR" altLang="en-US" sz="8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5729755" y="404664"/>
            <a:ext cx="775882" cy="20372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800" b="1" dirty="0" err="1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프로그레스</a:t>
            </a:r>
            <a:r>
              <a:rPr lang="ko-KR" altLang="en-US" sz="8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 바</a:t>
            </a:r>
            <a:endParaRPr lang="ko-KR" altLang="en-US" sz="8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6604430" y="404664"/>
            <a:ext cx="775882" cy="20372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accent3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8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이미지 필드</a:t>
            </a:r>
            <a:endParaRPr lang="ko-KR" altLang="en-US" sz="8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4913839" y="404664"/>
            <a:ext cx="717124" cy="20372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8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체크박</a:t>
            </a:r>
            <a:r>
              <a:rPr lang="ko-KR" altLang="en-US" sz="8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스</a:t>
            </a:r>
          </a:p>
        </p:txBody>
      </p:sp>
      <p:cxnSp>
        <p:nvCxnSpPr>
          <p:cNvPr id="47" name="직선 화살표 연결선 46"/>
          <p:cNvCxnSpPr/>
          <p:nvPr/>
        </p:nvCxnSpPr>
        <p:spPr>
          <a:xfrm>
            <a:off x="7557864" y="420192"/>
            <a:ext cx="855310" cy="0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/>
          <p:cNvSpPr/>
          <p:nvPr/>
        </p:nvSpPr>
        <p:spPr>
          <a:xfrm>
            <a:off x="7524328" y="409581"/>
            <a:ext cx="888846" cy="233387"/>
          </a:xfrm>
          <a:prstGeom prst="rect">
            <a:avLst/>
          </a:prstGeom>
          <a:noFill/>
          <a:ln w="1905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8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화면 변화 화살표</a:t>
            </a:r>
            <a:endParaRPr lang="ko-KR" altLang="en-US" sz="8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graphicFrame>
        <p:nvGraphicFramePr>
          <p:cNvPr id="53" name="Google Shape;564;p47"/>
          <p:cNvGraphicFramePr/>
          <p:nvPr>
            <p:extLst>
              <p:ext uri="{D42A27DB-BD31-4B8C-83A1-F6EECF244321}">
                <p14:modId xmlns:p14="http://schemas.microsoft.com/office/powerpoint/2010/main" val="3644991575"/>
              </p:ext>
            </p:extLst>
          </p:nvPr>
        </p:nvGraphicFramePr>
        <p:xfrm>
          <a:off x="5301997" y="1742093"/>
          <a:ext cx="3590483" cy="4811834"/>
        </p:xfrm>
        <a:graphic>
          <a:graphicData uri="http://schemas.openxmlformats.org/drawingml/2006/table">
            <a:tbl>
              <a:tblPr/>
              <a:tblGrid>
                <a:gridCol w="270979"/>
                <a:gridCol w="609705"/>
                <a:gridCol w="2709799"/>
              </a:tblGrid>
              <a:tr h="24674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sz="1000" u="none" strike="noStrike" cap="none" dirty="0">
                          <a:solidFill>
                            <a:schemeClr val="tx1"/>
                          </a:solidFill>
                          <a:sym typeface="Gill Sans"/>
                        </a:rPr>
                        <a:t>No</a:t>
                      </a:r>
                      <a:endParaRPr sz="1000" dirty="0">
                        <a:solidFill>
                          <a:schemeClr val="tx1"/>
                        </a:solidFill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sz="1000" u="none" strike="noStrike" cap="none" dirty="0">
                          <a:solidFill>
                            <a:schemeClr val="tx1"/>
                          </a:solidFill>
                          <a:sym typeface="Gill Sans"/>
                        </a:rPr>
                        <a:t>명칭</a:t>
                      </a:r>
                      <a:endParaRPr sz="1000" b="1" i="0" u="none" strike="noStrike" cap="none" dirty="0">
                        <a:solidFill>
                          <a:schemeClr val="tx1"/>
                        </a:solidFill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sz="1000" u="none" strike="noStrike" cap="none" dirty="0">
                          <a:solidFill>
                            <a:schemeClr val="tx1"/>
                          </a:solidFill>
                          <a:sym typeface="Gill Sans"/>
                        </a:rPr>
                        <a:t>설명</a:t>
                      </a:r>
                      <a:endParaRPr sz="1000" b="1" i="0" u="none" strike="noStrike" cap="none" dirty="0">
                        <a:solidFill>
                          <a:schemeClr val="tx1"/>
                        </a:solidFill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443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000" u="none" strike="noStrike" cap="none" dirty="0">
                          <a:solidFill>
                            <a:schemeClr val="tx1"/>
                          </a:solidFill>
                          <a:sym typeface="Malgun Gothic"/>
                        </a:rPr>
                        <a:t>①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스테이지</a:t>
                      </a:r>
                      <a:r>
                        <a:rPr lang="ko-KR" altLang="en-US" sz="1000" b="0" i="0" u="none" strike="noStrike" cap="none" baseline="0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이름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플레이어가 도전할 스테이지를 알아볼 수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있도록 표시해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 줌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00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29132" marR="29132" marT="39581" marB="39581" anchor="ctr"/>
                </a:tc>
              </a:tr>
              <a:tr h="443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000" u="none" strike="noStrike" cap="none">
                          <a:solidFill>
                            <a:schemeClr val="tx1"/>
                          </a:solidFill>
                          <a:sym typeface="Malgun Gothic"/>
                        </a:rPr>
                        <a:t>②</a:t>
                      </a:r>
                      <a:endParaRPr sz="1000" b="0" i="0" u="none" strike="noStrike" cap="none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 err="1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뒤로가기</a:t>
                      </a:r>
                      <a:r>
                        <a:rPr lang="ko-KR" altLang="en-US" sz="1000" b="0" i="0" u="none" strike="noStrike" cap="none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버튼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스테이지 선택 화면으로 이동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00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29132" marR="29132" marT="39581" marB="39581" anchor="ctr"/>
                </a:tc>
              </a:tr>
              <a:tr h="443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000" u="none" strike="noStrike" cap="none" dirty="0">
                          <a:solidFill>
                            <a:schemeClr val="tx1"/>
                          </a:solidFill>
                          <a:sym typeface="Malgun Gothic"/>
                        </a:rPr>
                        <a:t>③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보상정보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스테이지의 보상정보를 요약하여 표시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터치 시 상세하게 팝업 창으로 표시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marL="29132" marR="29132" marT="39581" marB="39581" anchor="ctr"/>
                </a:tc>
              </a:tr>
              <a:tr h="443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000" u="none" strike="noStrike" cap="none">
                          <a:solidFill>
                            <a:schemeClr val="tx1"/>
                          </a:solidFill>
                          <a:sym typeface="Malgun Gothic"/>
                        </a:rPr>
                        <a:t>④</a:t>
                      </a:r>
                      <a:endParaRPr sz="1000" b="0" i="0" u="none" strike="noStrike" cap="none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적</a:t>
                      </a:r>
                      <a:endParaRPr lang="en-US" altLang="ko-KR" sz="1000" b="0" i="0" u="none" strike="noStrike" cap="none" dirty="0" smtClean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배치정보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적 배치정보를 이미지로 표시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.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배치된 적 캐릭터 터치 시 </a:t>
                      </a:r>
                      <a:r>
                        <a:rPr lang="ko-KR" altLang="en-US" sz="1000" baseline="0" dirty="0" err="1" smtClean="0">
                          <a:solidFill>
                            <a:schemeClr val="tx1"/>
                          </a:solidFill>
                        </a:rPr>
                        <a:t>몬스터의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 정보를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aseline="0" dirty="0" err="1" smtClean="0">
                          <a:solidFill>
                            <a:schemeClr val="tx1"/>
                          </a:solidFill>
                        </a:rPr>
                        <a:t>팝업창으로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 출력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29132" marR="29132" marT="39581" marB="39581" anchor="ctr"/>
                </a:tc>
              </a:tr>
              <a:tr h="443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000" u="none" strike="noStrike" cap="none">
                          <a:solidFill>
                            <a:schemeClr val="tx1"/>
                          </a:solidFill>
                          <a:sym typeface="Malgun Gothic"/>
                        </a:rPr>
                        <a:t>⑤</a:t>
                      </a:r>
                      <a:endParaRPr sz="1000" b="0" i="0" u="none" strike="noStrike" cap="none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아군</a:t>
                      </a:r>
                      <a:endParaRPr lang="en-US" altLang="ko-KR" sz="1000" b="0" i="0" u="none" strike="noStrike" cap="none" dirty="0" smtClean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배치정보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아군의 배치정보를 이미지로 표시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터치 시 파티관리 화면으로 이동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marL="29132" marR="29132" marT="39581" marB="39581" anchor="ctr"/>
                </a:tc>
              </a:tr>
              <a:tr h="443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000" u="none" strike="noStrike" cap="none">
                          <a:solidFill>
                            <a:schemeClr val="tx1"/>
                          </a:solidFill>
                          <a:sym typeface="Malgun Gothic"/>
                        </a:rPr>
                        <a:t>⑥</a:t>
                      </a:r>
                      <a:endParaRPr sz="1000" b="0" i="0" u="none" strike="noStrike" cap="none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자동전투 체크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자동전투 체크박스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.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터치 시 활성화가 되며 해당 전투를 자동으로 진행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29132" marR="29132" marT="39581" marB="39581" anchor="ctr"/>
                </a:tc>
              </a:tr>
              <a:tr h="443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000" u="none" strike="noStrike" cap="none">
                          <a:solidFill>
                            <a:schemeClr val="tx1"/>
                          </a:solidFill>
                          <a:sym typeface="Malgun Gothic"/>
                        </a:rPr>
                        <a:t>⑦</a:t>
                      </a:r>
                      <a:endParaRPr sz="1000" b="0" i="0" u="none" strike="noStrike" cap="none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반복전투 체크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반복전투 체크박스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.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터치 시 활성화가 되며 중지 혹은 자동티켓 모두 소모 시 까지 진행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29132" marR="29132" marT="39581" marB="39581" anchor="ctr"/>
                </a:tc>
              </a:tr>
              <a:tr h="443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altLang="en-US" sz="1000" b="0" i="0" u="none" strike="noStrike" cap="none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⑧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전투시작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화면에 표시된 정보를 기반으로 한 게임플레이를 하게 되는 버튼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터치 시 플레이화면으로 이동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marL="29132" marR="29132" marT="39581" marB="39581" anchor="ctr"/>
                </a:tc>
              </a:tr>
            </a:tbl>
          </a:graphicData>
        </a:graphic>
      </p:graphicFrame>
      <p:sp>
        <p:nvSpPr>
          <p:cNvPr id="49" name="직사각형 48"/>
          <p:cNvSpPr/>
          <p:nvPr/>
        </p:nvSpPr>
        <p:spPr>
          <a:xfrm>
            <a:off x="953116" y="1725544"/>
            <a:ext cx="234507" cy="234507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①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943590" y="2035186"/>
            <a:ext cx="234507" cy="234507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②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4023332" y="1771868"/>
            <a:ext cx="234507" cy="234507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③</a:t>
            </a:r>
          </a:p>
        </p:txBody>
      </p:sp>
      <p:sp>
        <p:nvSpPr>
          <p:cNvPr id="56" name="직사각형 55"/>
          <p:cNvSpPr/>
          <p:nvPr/>
        </p:nvSpPr>
        <p:spPr>
          <a:xfrm>
            <a:off x="943589" y="2498217"/>
            <a:ext cx="234507" cy="234507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④</a:t>
            </a:r>
          </a:p>
        </p:txBody>
      </p:sp>
      <p:sp>
        <p:nvSpPr>
          <p:cNvPr id="57" name="직사각형 56"/>
          <p:cNvSpPr/>
          <p:nvPr/>
        </p:nvSpPr>
        <p:spPr>
          <a:xfrm>
            <a:off x="943588" y="3016675"/>
            <a:ext cx="234507" cy="234507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⑤</a:t>
            </a:r>
          </a:p>
        </p:txBody>
      </p:sp>
      <p:sp>
        <p:nvSpPr>
          <p:cNvPr id="58" name="직사각형 57"/>
          <p:cNvSpPr/>
          <p:nvPr/>
        </p:nvSpPr>
        <p:spPr>
          <a:xfrm>
            <a:off x="943587" y="4491397"/>
            <a:ext cx="234507" cy="234507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⑥</a:t>
            </a:r>
          </a:p>
        </p:txBody>
      </p:sp>
      <p:sp>
        <p:nvSpPr>
          <p:cNvPr id="59" name="직사각형 58"/>
          <p:cNvSpPr/>
          <p:nvPr/>
        </p:nvSpPr>
        <p:spPr>
          <a:xfrm>
            <a:off x="953117" y="5765944"/>
            <a:ext cx="234507" cy="234507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⑦</a:t>
            </a:r>
          </a:p>
        </p:txBody>
      </p:sp>
      <p:sp>
        <p:nvSpPr>
          <p:cNvPr id="60" name="직사각형 59"/>
          <p:cNvSpPr/>
          <p:nvPr/>
        </p:nvSpPr>
        <p:spPr>
          <a:xfrm>
            <a:off x="4023332" y="5649974"/>
            <a:ext cx="234507" cy="234507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⑧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91" name="직선 화살표 연결선 90"/>
          <p:cNvCxnSpPr/>
          <p:nvPr/>
        </p:nvCxnSpPr>
        <p:spPr>
          <a:xfrm flipH="1">
            <a:off x="1178097" y="2626930"/>
            <a:ext cx="548883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화살표 연결선 78"/>
          <p:cNvCxnSpPr/>
          <p:nvPr/>
        </p:nvCxnSpPr>
        <p:spPr>
          <a:xfrm flipH="1">
            <a:off x="1187624" y="1855562"/>
            <a:ext cx="370804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화살표 연결선 91"/>
          <p:cNvCxnSpPr/>
          <p:nvPr/>
        </p:nvCxnSpPr>
        <p:spPr>
          <a:xfrm flipH="1">
            <a:off x="1187623" y="2135534"/>
            <a:ext cx="348829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화살표 연결선 92"/>
          <p:cNvCxnSpPr/>
          <p:nvPr/>
        </p:nvCxnSpPr>
        <p:spPr>
          <a:xfrm>
            <a:off x="3705054" y="1889122"/>
            <a:ext cx="290882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/>
          <p:cNvCxnSpPr/>
          <p:nvPr/>
        </p:nvCxnSpPr>
        <p:spPr>
          <a:xfrm flipH="1" flipV="1">
            <a:off x="1178096" y="3133929"/>
            <a:ext cx="634610" cy="735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화살표 연결선 95"/>
          <p:cNvCxnSpPr/>
          <p:nvPr/>
        </p:nvCxnSpPr>
        <p:spPr>
          <a:xfrm flipH="1">
            <a:off x="1178099" y="4617656"/>
            <a:ext cx="682868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화살표 연결선 96"/>
          <p:cNvCxnSpPr/>
          <p:nvPr/>
        </p:nvCxnSpPr>
        <p:spPr>
          <a:xfrm flipH="1">
            <a:off x="1178099" y="5884481"/>
            <a:ext cx="682868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화살표 연결선 97"/>
          <p:cNvCxnSpPr/>
          <p:nvPr/>
        </p:nvCxnSpPr>
        <p:spPr>
          <a:xfrm>
            <a:off x="3581229" y="5784847"/>
            <a:ext cx="442103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3793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565;p47"/>
          <p:cNvSpPr txBox="1"/>
          <p:nvPr/>
        </p:nvSpPr>
        <p:spPr>
          <a:xfrm>
            <a:off x="179512" y="764704"/>
            <a:ext cx="734481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b="1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플레이 화면 </a:t>
            </a:r>
            <a:r>
              <a:rPr lang="en-US" altLang="ko-KR" sz="2000" b="1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– </a:t>
            </a:r>
            <a:r>
              <a:rPr lang="ko-KR" altLang="en-US" sz="2000" b="1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구성 의도</a:t>
            </a:r>
            <a:endParaRPr sz="20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301074"/>
              </p:ext>
            </p:extLst>
          </p:nvPr>
        </p:nvGraphicFramePr>
        <p:xfrm>
          <a:off x="150937" y="3501008"/>
          <a:ext cx="8734425" cy="2844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48655"/>
                <a:gridCol w="2794555"/>
                <a:gridCol w="2719207"/>
                <a:gridCol w="2472008"/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</a:rPr>
                        <a:t>이용형태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세로포맷 한 손 플레이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세로포맷 한 손 거치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한 손 조작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양손 플레이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</a:rPr>
                        <a:t>장점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다른 한 손의 자유도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조작으로 가려지는 화면이 적음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정교한 조작 가능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조작으로 가려지는 화면이 적음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순발력을 이용한 플레이와 정교한 조작 가능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</a:rPr>
                        <a:t>단점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정교한 조작에 무리가 있음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순발력을 요구하는 플레이에 어려움이 있음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.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 플레이 하는 손의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 피로도가 높아질 수 있음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00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en-US" altLang="ko-KR" sz="1000" baseline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양 손의 자유도가 사라짐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조작으로 가리게 되는 화면이 넓어짐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주변 환경에 대처하기 힘들어짐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.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 플레이 자체의 피로도가 늘어난다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00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</a:rPr>
                        <a:t>공통점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화면 상단은 손으로 조작하는 경우는 거의 없이 주로 시선이 머무르는 장소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화면 하단은 조작을 통해 손으로 가리는 경우가 많음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en-US" altLang="ko-KR" sz="1000" baseline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en-US" altLang="ko-KR" sz="100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</a:rPr>
                        <a:t>구성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비교적 변화가 많은 정보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및 조작의 필요가 없는 요소들 위주로 배치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적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baseline="0" dirty="0" err="1" smtClean="0">
                          <a:solidFill>
                            <a:schemeClr val="tx1"/>
                          </a:solidFill>
                        </a:rPr>
                        <a:t>몬스터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). 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플레이어에게 익숙한 정보 위주로 배치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플레이어 캐릭터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).</a:t>
                      </a:r>
                      <a:endParaRPr lang="ko-KR" altLang="en-US" sz="100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026" name="Picture 2" descr="C:\Users\user\Desktop\폴더\기획국비\UIUX\첨부이미지\세로포맷엄지영역_컷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044" y="1164814"/>
            <a:ext cx="6628656" cy="2247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1811313" y="2200243"/>
            <a:ext cx="971475" cy="9231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4040163" y="2200243"/>
            <a:ext cx="971475" cy="9231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6240438" y="2200243"/>
            <a:ext cx="971475" cy="9231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811313" y="1196752"/>
            <a:ext cx="971475" cy="9231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4040163" y="1196752"/>
            <a:ext cx="971475" cy="9231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6240438" y="1196752"/>
            <a:ext cx="971475" cy="9231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94312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모서리가 둥근 직사각형 127"/>
          <p:cNvSpPr/>
          <p:nvPr/>
        </p:nvSpPr>
        <p:spPr>
          <a:xfrm>
            <a:off x="4028398" y="1742179"/>
            <a:ext cx="1033688" cy="250050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7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① </a:t>
            </a:r>
            <a:r>
              <a:rPr lang="ko-KR" altLang="en-US" sz="700" b="1" dirty="0" err="1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일시정지</a:t>
            </a:r>
            <a:r>
              <a:rPr lang="ko-KR" altLang="en-US" sz="7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 팝업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08" name="직사각형 107"/>
          <p:cNvSpPr/>
          <p:nvPr/>
        </p:nvSpPr>
        <p:spPr>
          <a:xfrm>
            <a:off x="4023778" y="4428782"/>
            <a:ext cx="1038308" cy="223665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7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⑥ 아군 영역 빈 칸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12" name="직사각형 111"/>
          <p:cNvSpPr/>
          <p:nvPr/>
        </p:nvSpPr>
        <p:spPr>
          <a:xfrm>
            <a:off x="4028399" y="5548172"/>
            <a:ext cx="1033684" cy="22301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accent3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7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상호작용 </a:t>
            </a:r>
            <a:r>
              <a:rPr lang="ko-KR" altLang="en-US" sz="700" b="1" dirty="0" err="1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이펙트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1368267" y="1700808"/>
            <a:ext cx="2478498" cy="437263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1485731" y="1770064"/>
            <a:ext cx="1334121" cy="22216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9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스테이지 이름</a:t>
            </a:r>
            <a:endParaRPr lang="ko-KR" altLang="en-US" sz="9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3507592" y="1770064"/>
            <a:ext cx="221011" cy="23004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II</a:t>
            </a:r>
            <a:endParaRPr lang="ko-KR" altLang="en-US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03" name="직사각형 102"/>
          <p:cNvSpPr/>
          <p:nvPr/>
        </p:nvSpPr>
        <p:spPr>
          <a:xfrm>
            <a:off x="4028399" y="5042315"/>
            <a:ext cx="1033684" cy="22301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accent3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7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⑦ 터치 </a:t>
            </a:r>
            <a:r>
              <a:rPr lang="ko-KR" altLang="en-US" sz="700" b="1" dirty="0" err="1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이펙트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82" name="직사각형 81"/>
          <p:cNvSpPr/>
          <p:nvPr/>
        </p:nvSpPr>
        <p:spPr>
          <a:xfrm>
            <a:off x="1661766" y="2035186"/>
            <a:ext cx="1879250" cy="169942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accent3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배치위치</a:t>
            </a:r>
            <a:endParaRPr lang="en-US" altLang="ko-KR" sz="1000" b="1" dirty="0" smtClean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  <a:p>
            <a:pPr algn="ctr"/>
            <a:r>
              <a:rPr lang="ko-KR" altLang="en-US" sz="10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구분 표시</a:t>
            </a:r>
            <a:endParaRPr lang="ko-KR" altLang="en-US" sz="10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2343046" y="2068739"/>
            <a:ext cx="538503" cy="53102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accent3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피격</a:t>
            </a:r>
            <a:endParaRPr lang="en-US" altLang="ko-KR" sz="1000" b="1" dirty="0" smtClean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  <a:p>
            <a:pPr algn="ctr"/>
            <a:r>
              <a:rPr lang="ko-KR" altLang="en-US" sz="10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표시</a:t>
            </a:r>
            <a:endParaRPr lang="ko-KR" altLang="en-US" sz="10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89" name="직사각형 88"/>
          <p:cNvSpPr/>
          <p:nvPr/>
        </p:nvSpPr>
        <p:spPr>
          <a:xfrm>
            <a:off x="1661766" y="4192605"/>
            <a:ext cx="1879250" cy="169942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accent3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9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적 배치영</a:t>
            </a:r>
            <a:r>
              <a:rPr lang="ko-KR" altLang="en-US" sz="9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역</a:t>
            </a:r>
          </a:p>
        </p:txBody>
      </p:sp>
      <p:sp>
        <p:nvSpPr>
          <p:cNvPr id="166" name="직사각형 165"/>
          <p:cNvSpPr/>
          <p:nvPr/>
        </p:nvSpPr>
        <p:spPr>
          <a:xfrm>
            <a:off x="2333482" y="5336044"/>
            <a:ext cx="548068" cy="49133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캐릭</a:t>
            </a:r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터</a:t>
            </a:r>
          </a:p>
        </p:txBody>
      </p:sp>
      <p:sp>
        <p:nvSpPr>
          <p:cNvPr id="170" name="직사각형 169"/>
          <p:cNvSpPr/>
          <p:nvPr/>
        </p:nvSpPr>
        <p:spPr>
          <a:xfrm>
            <a:off x="1718298" y="5336044"/>
            <a:ext cx="548068" cy="49133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캐릭</a:t>
            </a:r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터</a:t>
            </a:r>
          </a:p>
        </p:txBody>
      </p:sp>
      <p:sp>
        <p:nvSpPr>
          <p:cNvPr id="173" name="직사각형 172"/>
          <p:cNvSpPr/>
          <p:nvPr/>
        </p:nvSpPr>
        <p:spPr>
          <a:xfrm>
            <a:off x="1723372" y="4257859"/>
            <a:ext cx="537920" cy="492505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빈 아군 영</a:t>
            </a:r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역</a:t>
            </a:r>
          </a:p>
        </p:txBody>
      </p:sp>
      <p:sp>
        <p:nvSpPr>
          <p:cNvPr id="175" name="직사각형 174"/>
          <p:cNvSpPr/>
          <p:nvPr/>
        </p:nvSpPr>
        <p:spPr>
          <a:xfrm>
            <a:off x="2948665" y="5336044"/>
            <a:ext cx="548068" cy="49133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캐릭</a:t>
            </a:r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터</a:t>
            </a:r>
          </a:p>
        </p:txBody>
      </p:sp>
      <p:sp>
        <p:nvSpPr>
          <p:cNvPr id="178" name="직사각형 177"/>
          <p:cNvSpPr/>
          <p:nvPr/>
        </p:nvSpPr>
        <p:spPr>
          <a:xfrm>
            <a:off x="2953739" y="4257859"/>
            <a:ext cx="537920" cy="492505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빈 아군 </a:t>
            </a:r>
            <a:r>
              <a:rPr lang="ko-KR" altLang="en-US" sz="10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영역</a:t>
            </a:r>
            <a:endParaRPr lang="ko-KR" altLang="en-US" sz="10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80" name="직사각형 179"/>
          <p:cNvSpPr/>
          <p:nvPr/>
        </p:nvSpPr>
        <p:spPr>
          <a:xfrm>
            <a:off x="2333482" y="4259027"/>
            <a:ext cx="548068" cy="49133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캐릭</a:t>
            </a:r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터</a:t>
            </a:r>
          </a:p>
        </p:txBody>
      </p:sp>
      <p:sp>
        <p:nvSpPr>
          <p:cNvPr id="183" name="직사각형 182"/>
          <p:cNvSpPr/>
          <p:nvPr/>
        </p:nvSpPr>
        <p:spPr>
          <a:xfrm>
            <a:off x="1723372" y="4796951"/>
            <a:ext cx="537920" cy="492505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빈 아군 </a:t>
            </a:r>
            <a:r>
              <a:rPr lang="ko-KR" altLang="en-US" sz="10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영역</a:t>
            </a:r>
            <a:endParaRPr lang="ko-KR" altLang="en-US" sz="10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84" name="직사각형 183"/>
          <p:cNvSpPr/>
          <p:nvPr/>
        </p:nvSpPr>
        <p:spPr>
          <a:xfrm>
            <a:off x="2953739" y="4796951"/>
            <a:ext cx="537920" cy="492505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빈 아군 </a:t>
            </a:r>
            <a:r>
              <a:rPr lang="ko-KR" altLang="en-US" sz="10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영역</a:t>
            </a:r>
            <a:endParaRPr lang="ko-KR" altLang="en-US" sz="10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2290913" y="4773881"/>
            <a:ext cx="647327" cy="56216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accent3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8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이미지 필드</a:t>
            </a:r>
            <a:endParaRPr lang="ko-KR" altLang="en-US" sz="8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62" name="직사각형 161"/>
          <p:cNvSpPr/>
          <p:nvPr/>
        </p:nvSpPr>
        <p:spPr>
          <a:xfrm>
            <a:off x="2333482" y="4797536"/>
            <a:ext cx="548068" cy="49133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캐릭</a:t>
            </a:r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터</a:t>
            </a:r>
          </a:p>
        </p:txBody>
      </p:sp>
      <p:cxnSp>
        <p:nvCxnSpPr>
          <p:cNvPr id="118" name="직선 화살표 연결선 117"/>
          <p:cNvCxnSpPr>
            <a:endCxn id="128" idx="1"/>
          </p:cNvCxnSpPr>
          <p:nvPr/>
        </p:nvCxnSpPr>
        <p:spPr>
          <a:xfrm>
            <a:off x="3734894" y="1864711"/>
            <a:ext cx="293504" cy="2494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화살표 연결선 109"/>
          <p:cNvCxnSpPr>
            <a:endCxn id="108" idx="1"/>
          </p:cNvCxnSpPr>
          <p:nvPr/>
        </p:nvCxnSpPr>
        <p:spPr>
          <a:xfrm>
            <a:off x="3328233" y="4540614"/>
            <a:ext cx="695545" cy="0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화살표 연결선 110"/>
          <p:cNvCxnSpPr/>
          <p:nvPr/>
        </p:nvCxnSpPr>
        <p:spPr>
          <a:xfrm>
            <a:off x="2819852" y="5154711"/>
            <a:ext cx="1208547" cy="0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직선 화살표 연결선 135"/>
          <p:cNvCxnSpPr>
            <a:endCxn id="112" idx="1"/>
          </p:cNvCxnSpPr>
          <p:nvPr/>
        </p:nvCxnSpPr>
        <p:spPr>
          <a:xfrm>
            <a:off x="3280835" y="5659680"/>
            <a:ext cx="747564" cy="0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직사각형 84"/>
          <p:cNvSpPr/>
          <p:nvPr/>
        </p:nvSpPr>
        <p:spPr>
          <a:xfrm>
            <a:off x="2261293" y="4107426"/>
            <a:ext cx="692446" cy="22181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accent3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900" b="1" dirty="0" err="1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데미지</a:t>
            </a:r>
            <a:r>
              <a:rPr lang="ko-KR" altLang="en-US" sz="9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 출력</a:t>
            </a:r>
            <a:endParaRPr lang="ko-KR" altLang="en-US" sz="9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92" name="Google Shape;565;p47"/>
          <p:cNvSpPr txBox="1"/>
          <p:nvPr/>
        </p:nvSpPr>
        <p:spPr>
          <a:xfrm>
            <a:off x="179512" y="764704"/>
            <a:ext cx="734481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b="1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플레이 화면 </a:t>
            </a:r>
            <a:r>
              <a:rPr lang="en-US" altLang="ko-KR" sz="2000" b="1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– </a:t>
            </a:r>
            <a:r>
              <a:rPr lang="ko-KR" altLang="en-US" sz="2000" b="1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구성예시</a:t>
            </a:r>
            <a:endParaRPr sz="20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21" name="그룹 120"/>
          <p:cNvGrpSpPr/>
          <p:nvPr/>
        </p:nvGrpSpPr>
        <p:grpSpPr>
          <a:xfrm>
            <a:off x="3011913" y="3104037"/>
            <a:ext cx="448504" cy="93100"/>
            <a:chOff x="3011913" y="2476875"/>
            <a:chExt cx="448504" cy="93100"/>
          </a:xfrm>
        </p:grpSpPr>
        <p:sp>
          <p:nvSpPr>
            <p:cNvPr id="122" name="직사각형 121"/>
            <p:cNvSpPr/>
            <p:nvPr/>
          </p:nvSpPr>
          <p:spPr>
            <a:xfrm>
              <a:off x="3011913" y="2476875"/>
              <a:ext cx="448504" cy="931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lang="ko-KR" altLang="en-US" sz="8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123" name="직사각형 122"/>
            <p:cNvSpPr/>
            <p:nvPr/>
          </p:nvSpPr>
          <p:spPr>
            <a:xfrm>
              <a:off x="3011913" y="2476875"/>
              <a:ext cx="316320" cy="931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27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lang="ko-KR" altLang="en-US" sz="8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</p:grpSp>
      <p:grpSp>
        <p:nvGrpSpPr>
          <p:cNvPr id="124" name="그룹 123"/>
          <p:cNvGrpSpPr/>
          <p:nvPr/>
        </p:nvGrpSpPr>
        <p:grpSpPr>
          <a:xfrm>
            <a:off x="1745088" y="3104037"/>
            <a:ext cx="448504" cy="93100"/>
            <a:chOff x="3011913" y="2476875"/>
            <a:chExt cx="448504" cy="93100"/>
          </a:xfrm>
        </p:grpSpPr>
        <p:sp>
          <p:nvSpPr>
            <p:cNvPr id="125" name="직사각형 124"/>
            <p:cNvSpPr/>
            <p:nvPr/>
          </p:nvSpPr>
          <p:spPr>
            <a:xfrm>
              <a:off x="3011913" y="2476875"/>
              <a:ext cx="448504" cy="931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lang="ko-KR" altLang="en-US" sz="8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126" name="직사각형 125"/>
            <p:cNvSpPr/>
            <p:nvPr/>
          </p:nvSpPr>
          <p:spPr>
            <a:xfrm>
              <a:off x="3011913" y="2476875"/>
              <a:ext cx="316320" cy="931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27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lang="ko-KR" altLang="en-US" sz="8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</p:grpSp>
      <p:grpSp>
        <p:nvGrpSpPr>
          <p:cNvPr id="127" name="그룹 126"/>
          <p:cNvGrpSpPr/>
          <p:nvPr/>
        </p:nvGrpSpPr>
        <p:grpSpPr>
          <a:xfrm>
            <a:off x="3011913" y="5714962"/>
            <a:ext cx="448504" cy="93100"/>
            <a:chOff x="3011913" y="2476875"/>
            <a:chExt cx="448504" cy="93100"/>
          </a:xfrm>
        </p:grpSpPr>
        <p:sp>
          <p:nvSpPr>
            <p:cNvPr id="129" name="직사각형 128"/>
            <p:cNvSpPr/>
            <p:nvPr/>
          </p:nvSpPr>
          <p:spPr>
            <a:xfrm>
              <a:off x="3011913" y="2476875"/>
              <a:ext cx="448504" cy="931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lang="ko-KR" altLang="en-US" sz="8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130" name="직사각형 129"/>
            <p:cNvSpPr/>
            <p:nvPr/>
          </p:nvSpPr>
          <p:spPr>
            <a:xfrm>
              <a:off x="3011913" y="2476875"/>
              <a:ext cx="316320" cy="931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27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lang="ko-KR" altLang="en-US" sz="8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</p:grpSp>
      <p:grpSp>
        <p:nvGrpSpPr>
          <p:cNvPr id="131" name="그룹 130"/>
          <p:cNvGrpSpPr/>
          <p:nvPr/>
        </p:nvGrpSpPr>
        <p:grpSpPr>
          <a:xfrm>
            <a:off x="2383263" y="5714962"/>
            <a:ext cx="448504" cy="93100"/>
            <a:chOff x="3011913" y="2476875"/>
            <a:chExt cx="448504" cy="93100"/>
          </a:xfrm>
        </p:grpSpPr>
        <p:sp>
          <p:nvSpPr>
            <p:cNvPr id="132" name="직사각형 131"/>
            <p:cNvSpPr/>
            <p:nvPr/>
          </p:nvSpPr>
          <p:spPr>
            <a:xfrm>
              <a:off x="3011913" y="2476875"/>
              <a:ext cx="448504" cy="931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lang="ko-KR" altLang="en-US" sz="8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133" name="직사각형 132"/>
            <p:cNvSpPr/>
            <p:nvPr/>
          </p:nvSpPr>
          <p:spPr>
            <a:xfrm>
              <a:off x="3011913" y="2476875"/>
              <a:ext cx="316320" cy="931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27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lang="ko-KR" altLang="en-US" sz="8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</p:grpSp>
      <p:grpSp>
        <p:nvGrpSpPr>
          <p:cNvPr id="134" name="그룹 133"/>
          <p:cNvGrpSpPr/>
          <p:nvPr/>
        </p:nvGrpSpPr>
        <p:grpSpPr>
          <a:xfrm>
            <a:off x="1745088" y="5714962"/>
            <a:ext cx="448504" cy="93100"/>
            <a:chOff x="3011913" y="2476875"/>
            <a:chExt cx="448504" cy="93100"/>
          </a:xfrm>
        </p:grpSpPr>
        <p:sp>
          <p:nvSpPr>
            <p:cNvPr id="135" name="직사각형 134"/>
            <p:cNvSpPr/>
            <p:nvPr/>
          </p:nvSpPr>
          <p:spPr>
            <a:xfrm>
              <a:off x="3011913" y="2476875"/>
              <a:ext cx="448504" cy="931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lang="ko-KR" altLang="en-US" sz="8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137" name="직사각형 136"/>
            <p:cNvSpPr/>
            <p:nvPr/>
          </p:nvSpPr>
          <p:spPr>
            <a:xfrm>
              <a:off x="3011913" y="2476875"/>
              <a:ext cx="316320" cy="931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27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lang="ko-KR" altLang="en-US" sz="8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</p:grpSp>
      <p:grpSp>
        <p:nvGrpSpPr>
          <p:cNvPr id="147" name="그룹 146"/>
          <p:cNvGrpSpPr/>
          <p:nvPr/>
        </p:nvGrpSpPr>
        <p:grpSpPr>
          <a:xfrm>
            <a:off x="2383263" y="5171337"/>
            <a:ext cx="448504" cy="93100"/>
            <a:chOff x="3011913" y="2476875"/>
            <a:chExt cx="448504" cy="93100"/>
          </a:xfrm>
        </p:grpSpPr>
        <p:sp>
          <p:nvSpPr>
            <p:cNvPr id="148" name="직사각형 147"/>
            <p:cNvSpPr/>
            <p:nvPr/>
          </p:nvSpPr>
          <p:spPr>
            <a:xfrm>
              <a:off x="3011913" y="2476875"/>
              <a:ext cx="448504" cy="931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lang="ko-KR" altLang="en-US" sz="8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149" name="직사각형 148"/>
            <p:cNvSpPr/>
            <p:nvPr/>
          </p:nvSpPr>
          <p:spPr>
            <a:xfrm>
              <a:off x="3011913" y="2476875"/>
              <a:ext cx="316320" cy="931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27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lang="ko-KR" altLang="en-US" sz="8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</p:grpSp>
      <p:grpSp>
        <p:nvGrpSpPr>
          <p:cNvPr id="152" name="그룹 151"/>
          <p:cNvGrpSpPr/>
          <p:nvPr/>
        </p:nvGrpSpPr>
        <p:grpSpPr>
          <a:xfrm>
            <a:off x="2383263" y="4637562"/>
            <a:ext cx="448504" cy="93100"/>
            <a:chOff x="3011913" y="2476875"/>
            <a:chExt cx="448504" cy="93100"/>
          </a:xfrm>
        </p:grpSpPr>
        <p:sp>
          <p:nvSpPr>
            <p:cNvPr id="161" name="직사각형 160"/>
            <p:cNvSpPr/>
            <p:nvPr/>
          </p:nvSpPr>
          <p:spPr>
            <a:xfrm>
              <a:off x="3011913" y="2476875"/>
              <a:ext cx="448504" cy="931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lang="ko-KR" altLang="en-US" sz="8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165" name="직사각형 164"/>
            <p:cNvSpPr/>
            <p:nvPr/>
          </p:nvSpPr>
          <p:spPr>
            <a:xfrm>
              <a:off x="3011913" y="2476875"/>
              <a:ext cx="316320" cy="931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27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lang="ko-KR" altLang="en-US" sz="8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</p:grpSp>
      <p:sp>
        <p:nvSpPr>
          <p:cNvPr id="62" name="직사각형 61"/>
          <p:cNvSpPr/>
          <p:nvPr/>
        </p:nvSpPr>
        <p:spPr>
          <a:xfrm>
            <a:off x="1700088" y="2068739"/>
            <a:ext cx="538503" cy="39712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accent3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캐릭</a:t>
            </a:r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터</a:t>
            </a:r>
          </a:p>
        </p:txBody>
      </p:sp>
      <p:sp>
        <p:nvSpPr>
          <p:cNvPr id="63" name="직사각형 62"/>
          <p:cNvSpPr/>
          <p:nvPr/>
        </p:nvSpPr>
        <p:spPr>
          <a:xfrm>
            <a:off x="2969089" y="2068739"/>
            <a:ext cx="538503" cy="39712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accent3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캐릭</a:t>
            </a:r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터</a:t>
            </a:r>
          </a:p>
        </p:txBody>
      </p:sp>
      <p:grpSp>
        <p:nvGrpSpPr>
          <p:cNvPr id="20" name="그룹 19"/>
          <p:cNvGrpSpPr/>
          <p:nvPr/>
        </p:nvGrpSpPr>
        <p:grpSpPr>
          <a:xfrm>
            <a:off x="3011913" y="2465862"/>
            <a:ext cx="448504" cy="93100"/>
            <a:chOff x="3011913" y="2476875"/>
            <a:chExt cx="448504" cy="93100"/>
          </a:xfrm>
        </p:grpSpPr>
        <p:sp>
          <p:nvSpPr>
            <p:cNvPr id="94" name="직사각형 93"/>
            <p:cNvSpPr/>
            <p:nvPr/>
          </p:nvSpPr>
          <p:spPr>
            <a:xfrm>
              <a:off x="3011913" y="2476875"/>
              <a:ext cx="448504" cy="931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lang="ko-KR" altLang="en-US" sz="8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95" name="직사각형 94"/>
            <p:cNvSpPr/>
            <p:nvPr/>
          </p:nvSpPr>
          <p:spPr>
            <a:xfrm>
              <a:off x="3011913" y="2476875"/>
              <a:ext cx="316320" cy="931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27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lang="ko-KR" altLang="en-US" sz="8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</p:grpSp>
      <p:grpSp>
        <p:nvGrpSpPr>
          <p:cNvPr id="114" name="그룹 113"/>
          <p:cNvGrpSpPr/>
          <p:nvPr/>
        </p:nvGrpSpPr>
        <p:grpSpPr>
          <a:xfrm>
            <a:off x="2383263" y="2465862"/>
            <a:ext cx="448504" cy="93100"/>
            <a:chOff x="3011913" y="2476875"/>
            <a:chExt cx="448504" cy="93100"/>
          </a:xfrm>
        </p:grpSpPr>
        <p:sp>
          <p:nvSpPr>
            <p:cNvPr id="115" name="직사각형 114"/>
            <p:cNvSpPr/>
            <p:nvPr/>
          </p:nvSpPr>
          <p:spPr>
            <a:xfrm>
              <a:off x="3011913" y="2476875"/>
              <a:ext cx="448504" cy="931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lang="ko-KR" altLang="en-US" sz="8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116" name="직사각형 115"/>
            <p:cNvSpPr/>
            <p:nvPr/>
          </p:nvSpPr>
          <p:spPr>
            <a:xfrm>
              <a:off x="3011913" y="2476875"/>
              <a:ext cx="316320" cy="931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27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lang="ko-KR" altLang="en-US" sz="8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</p:grpSp>
      <p:grpSp>
        <p:nvGrpSpPr>
          <p:cNvPr id="117" name="그룹 116"/>
          <p:cNvGrpSpPr/>
          <p:nvPr/>
        </p:nvGrpSpPr>
        <p:grpSpPr>
          <a:xfrm>
            <a:off x="1745088" y="2465862"/>
            <a:ext cx="448504" cy="93100"/>
            <a:chOff x="3011913" y="2476875"/>
            <a:chExt cx="448504" cy="93100"/>
          </a:xfrm>
        </p:grpSpPr>
        <p:sp>
          <p:nvSpPr>
            <p:cNvPr id="119" name="직사각형 118"/>
            <p:cNvSpPr/>
            <p:nvPr/>
          </p:nvSpPr>
          <p:spPr>
            <a:xfrm>
              <a:off x="3011913" y="2476875"/>
              <a:ext cx="448504" cy="931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lang="ko-KR" altLang="en-US" sz="8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120" name="직사각형 119"/>
            <p:cNvSpPr/>
            <p:nvPr/>
          </p:nvSpPr>
          <p:spPr>
            <a:xfrm>
              <a:off x="3011913" y="2476875"/>
              <a:ext cx="316320" cy="931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27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lang="ko-KR" altLang="en-US" sz="8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</p:grpSp>
      <p:sp>
        <p:nvSpPr>
          <p:cNvPr id="65" name="직사각형 64"/>
          <p:cNvSpPr/>
          <p:nvPr/>
        </p:nvSpPr>
        <p:spPr>
          <a:xfrm>
            <a:off x="1700088" y="2706914"/>
            <a:ext cx="538503" cy="39712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accent3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캐릭</a:t>
            </a:r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터</a:t>
            </a:r>
          </a:p>
        </p:txBody>
      </p:sp>
      <p:sp>
        <p:nvSpPr>
          <p:cNvPr id="66" name="직사각형 65"/>
          <p:cNvSpPr/>
          <p:nvPr/>
        </p:nvSpPr>
        <p:spPr>
          <a:xfrm>
            <a:off x="2969089" y="2706914"/>
            <a:ext cx="538503" cy="39712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accent3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캐릭</a:t>
            </a:r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터</a:t>
            </a:r>
          </a:p>
        </p:txBody>
      </p:sp>
      <p:sp>
        <p:nvSpPr>
          <p:cNvPr id="64" name="직사각형 63"/>
          <p:cNvSpPr/>
          <p:nvPr/>
        </p:nvSpPr>
        <p:spPr>
          <a:xfrm>
            <a:off x="1243866" y="398035"/>
            <a:ext cx="617101" cy="21698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8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Scene</a:t>
            </a:r>
            <a:endParaRPr lang="ko-KR" altLang="en-US" sz="8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2834433" y="404664"/>
            <a:ext cx="491174" cy="20372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8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버튼</a:t>
            </a:r>
            <a:endParaRPr lang="ko-KR" altLang="en-US" sz="8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68" name="모서리가 둥근 직사각형 67"/>
          <p:cNvSpPr/>
          <p:nvPr/>
        </p:nvSpPr>
        <p:spPr>
          <a:xfrm>
            <a:off x="4239378" y="392316"/>
            <a:ext cx="575669" cy="228423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ctr"/>
            <a:r>
              <a:rPr lang="ko-KR" altLang="en-US" sz="8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팝업 창</a:t>
            </a:r>
            <a:endParaRPr lang="ko-KR" altLang="en-US" sz="8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1959759" y="404664"/>
            <a:ext cx="775882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8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텍스트 필드</a:t>
            </a:r>
            <a:endParaRPr lang="ko-KR" altLang="en-US" sz="8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70" name="직사각형 69"/>
          <p:cNvSpPr/>
          <p:nvPr/>
        </p:nvSpPr>
        <p:spPr>
          <a:xfrm>
            <a:off x="3424399" y="404367"/>
            <a:ext cx="716187" cy="20432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8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비활성 버튼</a:t>
            </a:r>
            <a:endParaRPr lang="ko-KR" altLang="en-US" sz="8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5729755" y="404664"/>
            <a:ext cx="775882" cy="20372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800" b="1" dirty="0" err="1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프로그레스</a:t>
            </a:r>
            <a:r>
              <a:rPr lang="ko-KR" altLang="en-US" sz="8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 바</a:t>
            </a:r>
            <a:endParaRPr lang="ko-KR" altLang="en-US" sz="8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6604430" y="404664"/>
            <a:ext cx="775882" cy="20372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accent3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8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이미지 필드</a:t>
            </a:r>
            <a:endParaRPr lang="ko-KR" altLang="en-US" sz="8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4913839" y="404664"/>
            <a:ext cx="717124" cy="20372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8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체크박</a:t>
            </a:r>
            <a:r>
              <a:rPr lang="ko-KR" altLang="en-US" sz="8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스</a:t>
            </a:r>
          </a:p>
        </p:txBody>
      </p:sp>
      <p:cxnSp>
        <p:nvCxnSpPr>
          <p:cNvPr id="75" name="직선 화살표 연결선 74"/>
          <p:cNvCxnSpPr/>
          <p:nvPr/>
        </p:nvCxnSpPr>
        <p:spPr>
          <a:xfrm>
            <a:off x="7557864" y="420192"/>
            <a:ext cx="855310" cy="0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직사각형 76"/>
          <p:cNvSpPr/>
          <p:nvPr/>
        </p:nvSpPr>
        <p:spPr>
          <a:xfrm>
            <a:off x="7524328" y="409581"/>
            <a:ext cx="888846" cy="233387"/>
          </a:xfrm>
          <a:prstGeom prst="rect">
            <a:avLst/>
          </a:prstGeom>
          <a:noFill/>
          <a:ln w="1905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8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화면 변화 화살표</a:t>
            </a:r>
            <a:endParaRPr lang="ko-KR" altLang="en-US" sz="8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graphicFrame>
        <p:nvGraphicFramePr>
          <p:cNvPr id="79" name="Google Shape;564;p47"/>
          <p:cNvGraphicFramePr/>
          <p:nvPr>
            <p:extLst>
              <p:ext uri="{D42A27DB-BD31-4B8C-83A1-F6EECF244321}">
                <p14:modId xmlns:p14="http://schemas.microsoft.com/office/powerpoint/2010/main" val="567187265"/>
              </p:ext>
            </p:extLst>
          </p:nvPr>
        </p:nvGraphicFramePr>
        <p:xfrm>
          <a:off x="5301997" y="1742093"/>
          <a:ext cx="3590483" cy="4539212"/>
        </p:xfrm>
        <a:graphic>
          <a:graphicData uri="http://schemas.openxmlformats.org/drawingml/2006/table">
            <a:tbl>
              <a:tblPr/>
              <a:tblGrid>
                <a:gridCol w="270979"/>
                <a:gridCol w="609705"/>
                <a:gridCol w="2709799"/>
              </a:tblGrid>
              <a:tr h="24674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sz="1000" u="none" strike="noStrike" cap="none" dirty="0">
                          <a:sym typeface="Gill Sans"/>
                        </a:rPr>
                        <a:t>No</a:t>
                      </a:r>
                      <a:endParaRPr sz="1000" dirty="0"/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sz="1000" u="none" strike="noStrike" cap="none" dirty="0">
                          <a:sym typeface="Gill Sans"/>
                        </a:rPr>
                        <a:t>명칭</a:t>
                      </a:r>
                      <a:endParaRPr sz="1000" b="1" i="0" u="none" strike="noStrike" cap="none" dirty="0">
                        <a:solidFill>
                          <a:schemeClr val="dk1"/>
                        </a:solidFill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sz="1000" u="none" strike="noStrike" cap="none" dirty="0">
                          <a:sym typeface="Gill Sans"/>
                        </a:rPr>
                        <a:t>설명</a:t>
                      </a:r>
                      <a:endParaRPr sz="1000" b="1" i="0" u="none" strike="noStrike" cap="none" dirty="0">
                        <a:solidFill>
                          <a:schemeClr val="dk1"/>
                        </a:solidFill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443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000" u="none" strike="noStrike" cap="none" dirty="0">
                          <a:sym typeface="Malgun Gothic"/>
                        </a:rPr>
                        <a:t>①</a:t>
                      </a:r>
                      <a:endParaRPr sz="10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스테이지 이름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현재 플레이 중인 스테이지를 알아볼 수 있게 이름을 표시</a:t>
                      </a:r>
                      <a:r>
                        <a:rPr lang="en-US" altLang="ko-KR" sz="1000" dirty="0" smtClean="0"/>
                        <a:t>.</a:t>
                      </a:r>
                      <a:endParaRPr lang="ko-KR" altLang="en-US" sz="1000" dirty="0" smtClean="0"/>
                    </a:p>
                  </a:txBody>
                  <a:tcPr marL="29132" marR="29132" marT="39581" marB="39581" anchor="ctr"/>
                </a:tc>
              </a:tr>
              <a:tr h="443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000" u="none" strike="noStrike" cap="none">
                          <a:sym typeface="Malgun Gothic"/>
                        </a:rPr>
                        <a:t>②</a:t>
                      </a:r>
                      <a:endParaRPr sz="1000" b="0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 err="1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일시정지</a:t>
                      </a:r>
                      <a:r>
                        <a:rPr lang="ko-KR" altLang="en-US" sz="1000" b="0" i="0" u="none" strike="noStrike" cap="none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버튼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u="none" strike="noStrike" cap="none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터치 시 게임진행이 </a:t>
                      </a:r>
                      <a:r>
                        <a:rPr lang="ko-KR" altLang="en-US" sz="1000" b="0" i="0" u="none" strike="noStrike" cap="none" dirty="0" err="1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일시정지</a:t>
                      </a:r>
                      <a:r>
                        <a:rPr lang="ko-KR" altLang="en-US" sz="1000" b="0" i="0" u="none" strike="noStrike" cap="none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되고 설정</a:t>
                      </a:r>
                      <a:r>
                        <a:rPr lang="en-US" altLang="ko-KR" sz="1000" b="0" i="0" u="none" strike="noStrike" cap="none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000" b="0" i="0" u="none" strike="noStrike" cap="none" dirty="0" err="1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계속진행</a:t>
                      </a:r>
                      <a:r>
                        <a:rPr lang="en-US" altLang="ko-KR" sz="1000" b="0" i="0" u="none" strike="noStrike" cap="none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000" b="0" i="0" u="none" strike="noStrike" cap="none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포기 기능을 포함한 팝업 창 출력</a:t>
                      </a:r>
                      <a:r>
                        <a:rPr lang="en-US" altLang="ko-KR" sz="1000" b="0" i="0" u="none" strike="noStrike" cap="none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.</a:t>
                      </a:r>
                      <a:endParaRPr lang="ko-KR" altLang="en-US" sz="1000" b="0" i="0" u="none" strike="noStrike" cap="none" dirty="0" smtClean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9132" marR="29132" marT="39581" marB="39581" anchor="ctr"/>
                </a:tc>
              </a:tr>
              <a:tr h="443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000" u="none" strike="noStrike" cap="none" dirty="0">
                          <a:sym typeface="Malgun Gothic"/>
                        </a:rPr>
                        <a:t>③</a:t>
                      </a:r>
                      <a:endParaRPr sz="10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배치구분 표시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캐릭터의 크기가 다를 경우 어느 배치위치가 헷갈릴</a:t>
                      </a:r>
                      <a:endParaRPr lang="en-US" altLang="ko-KR" sz="100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경우를 방지하기 위해</a:t>
                      </a:r>
                      <a:r>
                        <a:rPr lang="ko-KR" altLang="en-US" sz="1000" baseline="0" dirty="0" smtClean="0"/>
                        <a:t> 격자로 구분하는 표시를 해줌</a:t>
                      </a:r>
                      <a:r>
                        <a:rPr lang="en-US" altLang="ko-KR" sz="1000" baseline="0" dirty="0" smtClean="0"/>
                        <a:t>.</a:t>
                      </a:r>
                      <a:endParaRPr lang="en-US" altLang="ko-KR" sz="1000" dirty="0" smtClean="0"/>
                    </a:p>
                  </a:txBody>
                  <a:tcPr marL="29132" marR="29132" marT="39581" marB="39581" anchor="ctr"/>
                </a:tc>
              </a:tr>
              <a:tr h="443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000" u="none" strike="noStrike" cap="none">
                          <a:sym typeface="Malgun Gothic"/>
                        </a:rPr>
                        <a:t>④</a:t>
                      </a:r>
                      <a:endParaRPr sz="1000" b="0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피격 표시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아군 캐릭터에게 공격 받은</a:t>
                      </a:r>
                      <a:r>
                        <a:rPr lang="ko-KR" altLang="en-US" sz="1000" baseline="0" dirty="0" smtClean="0"/>
                        <a:t> 적 캐릭터를 표시해 준다</a:t>
                      </a:r>
                      <a:r>
                        <a:rPr lang="en-US" altLang="ko-KR" sz="1000" baseline="0" dirty="0" smtClean="0"/>
                        <a:t>.</a:t>
                      </a:r>
                      <a:endParaRPr lang="en-US" altLang="ko-KR" sz="1000" dirty="0" smtClean="0"/>
                    </a:p>
                  </a:txBody>
                  <a:tcPr marL="29132" marR="29132" marT="39581" marB="39581" anchor="ctr"/>
                </a:tc>
              </a:tr>
              <a:tr h="443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000" u="none" strike="noStrike" cap="none">
                          <a:sym typeface="Malgun Gothic"/>
                        </a:rPr>
                        <a:t>⑤</a:t>
                      </a:r>
                      <a:endParaRPr sz="1000" b="0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en-US" altLang="ko-KR" sz="1000" b="0" i="0" u="none" strike="noStrike" cap="none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HP</a:t>
                      </a:r>
                      <a:r>
                        <a:rPr lang="ko-KR" altLang="en-US" sz="1000" b="0" i="0" u="none" strike="noStrike" cap="none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막대</a:t>
                      </a:r>
                      <a:endParaRPr lang="en-US" altLang="ko-KR" sz="1000" b="0" i="0" u="none" strike="noStrike" cap="none" dirty="0" smtClean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캐릭터의 </a:t>
                      </a:r>
                      <a:r>
                        <a:rPr lang="en-US" altLang="ko-KR" sz="1000" dirty="0" smtClean="0"/>
                        <a:t>HP </a:t>
                      </a:r>
                      <a:r>
                        <a:rPr lang="ko-KR" altLang="en-US" sz="1000" dirty="0" err="1" smtClean="0"/>
                        <a:t>프로그레스</a:t>
                      </a:r>
                      <a:r>
                        <a:rPr lang="ko-KR" altLang="en-US" sz="1000" dirty="0" smtClean="0"/>
                        <a:t> 바</a:t>
                      </a:r>
                      <a:r>
                        <a:rPr lang="en-US" altLang="ko-KR" sz="1000" dirty="0" smtClean="0"/>
                        <a:t>. </a:t>
                      </a:r>
                      <a:r>
                        <a:rPr lang="ko-KR" altLang="en-US" sz="1000" dirty="0" smtClean="0"/>
                        <a:t>각 캐릭터 마다 표시</a:t>
                      </a:r>
                      <a:r>
                        <a:rPr lang="en-US" altLang="ko-KR" sz="1000" dirty="0" smtClean="0"/>
                        <a:t>.</a:t>
                      </a:r>
                    </a:p>
                  </a:txBody>
                  <a:tcPr marL="29132" marR="29132" marT="39581" marB="39581" anchor="ctr"/>
                </a:tc>
              </a:tr>
              <a:tr h="443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000" u="none" strike="noStrike" cap="none">
                          <a:sym typeface="Malgun Gothic"/>
                        </a:rPr>
                        <a:t>⑥</a:t>
                      </a:r>
                      <a:endParaRPr sz="1000" b="0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 err="1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데미지</a:t>
                      </a:r>
                      <a:r>
                        <a:rPr lang="ko-KR" altLang="en-US" sz="1000" b="0" i="0" u="none" strike="noStrike" cap="none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표시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rgbClr val="000000"/>
                          </a:solidFill>
                        </a:rPr>
                        <a:t>전투 시 캐릭터 위쪽으로 </a:t>
                      </a:r>
                      <a:r>
                        <a:rPr lang="ko-KR" altLang="en-US" sz="1000" dirty="0" err="1" smtClean="0">
                          <a:solidFill>
                            <a:srgbClr val="000000"/>
                          </a:solidFill>
                        </a:rPr>
                        <a:t>데미지</a:t>
                      </a:r>
                      <a:r>
                        <a:rPr lang="ko-KR" altLang="en-US" sz="1000" dirty="0" smtClean="0">
                          <a:solidFill>
                            <a:srgbClr val="000000"/>
                          </a:solidFill>
                        </a:rPr>
                        <a:t> 표시</a:t>
                      </a:r>
                      <a:r>
                        <a:rPr lang="en-US" altLang="ko-KR" sz="1000" dirty="0" smtClean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</a:txBody>
                  <a:tcPr marL="29132" marR="29132" marT="39581" marB="39581" anchor="ctr"/>
                </a:tc>
              </a:tr>
              <a:tr h="443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000" u="none" strike="noStrike" cap="none">
                          <a:sym typeface="Malgun Gothic"/>
                        </a:rPr>
                        <a:t>⑦</a:t>
                      </a:r>
                      <a:endParaRPr sz="1000" b="0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빈 영역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r>
                        <a:rPr lang="ko-KR" altLang="en-US" sz="1000" dirty="0" smtClean="0"/>
                        <a:t>아군 영역 중 캐릭터가 배치되지 않은 칸은</a:t>
                      </a:r>
                      <a:r>
                        <a:rPr lang="ko-KR" altLang="en-US" sz="1000" baseline="0" dirty="0" smtClean="0"/>
                        <a:t> 배치위치구분만 표시</a:t>
                      </a:r>
                      <a:r>
                        <a:rPr lang="en-US" altLang="ko-KR" sz="1000" baseline="0" dirty="0" smtClean="0"/>
                        <a:t>.</a:t>
                      </a:r>
                      <a:endParaRPr lang="en-US" altLang="ko-KR" sz="1000" dirty="0"/>
                    </a:p>
                  </a:txBody>
                  <a:tcPr marL="29132" marR="29132" marT="39581" marB="39581" anchor="ctr"/>
                </a:tc>
              </a:tr>
              <a:tr h="443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000" u="none" strike="noStrike" cap="none">
                          <a:sym typeface="Malgun Gothic"/>
                        </a:rPr>
                        <a:t>⑧</a:t>
                      </a:r>
                      <a:endParaRPr sz="1000" b="0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공격 표시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r>
                        <a:rPr lang="ko-KR" altLang="en-US" sz="1000" dirty="0" smtClean="0">
                          <a:solidFill>
                            <a:srgbClr val="000000"/>
                          </a:solidFill>
                        </a:rPr>
                        <a:t>적을 공격하는 아군은 이미지를 통해 표시를 해줌</a:t>
                      </a:r>
                      <a:r>
                        <a:rPr lang="en-US" altLang="ko-KR" sz="1000" dirty="0" smtClean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</a:txBody>
                  <a:tcPr marL="29132" marR="29132" marT="39581" marB="39581" anchor="ctr"/>
                </a:tc>
              </a:tr>
              <a:tr h="443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000" u="none" strike="noStrike" cap="none" dirty="0">
                          <a:sym typeface="Malgun Gothic"/>
                        </a:rPr>
                        <a:t>⑨</a:t>
                      </a:r>
                      <a:endParaRPr sz="10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캐릭터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rgbClr val="000000"/>
                          </a:solidFill>
                        </a:rPr>
                        <a:t>배치된 캐릭터</a:t>
                      </a:r>
                      <a:r>
                        <a:rPr lang="ko-KR" altLang="en-US" sz="1000" baseline="0" dirty="0" smtClean="0">
                          <a:solidFill>
                            <a:srgbClr val="000000"/>
                          </a:solidFill>
                        </a:rPr>
                        <a:t> 출력</a:t>
                      </a:r>
                      <a:r>
                        <a:rPr lang="en-US" altLang="ko-KR" sz="1000" baseline="0" dirty="0" smtClean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en-US" altLang="ko-KR" sz="1000" dirty="0" smtClean="0">
                        <a:solidFill>
                          <a:srgbClr val="000000"/>
                        </a:solidFill>
                      </a:endParaRPr>
                    </a:p>
                  </a:txBody>
                  <a:tcPr marL="29132" marR="29132" marT="39581" marB="39581" anchor="ctr"/>
                </a:tc>
              </a:tr>
            </a:tbl>
          </a:graphicData>
        </a:graphic>
      </p:graphicFrame>
      <p:sp>
        <p:nvSpPr>
          <p:cNvPr id="80" name="직사각형 79"/>
          <p:cNvSpPr/>
          <p:nvPr/>
        </p:nvSpPr>
        <p:spPr>
          <a:xfrm>
            <a:off x="2881550" y="1770064"/>
            <a:ext cx="578867" cy="22216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9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남은 시간</a:t>
            </a:r>
            <a:endParaRPr lang="ko-KR" altLang="en-US" sz="9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48038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8388" y="-27384"/>
            <a:ext cx="902811" cy="6553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b="1" dirty="0" smtClean="0"/>
              <a:t>목</a:t>
            </a:r>
            <a:r>
              <a:rPr lang="ko-KR" altLang="en-US" sz="2800" b="1" dirty="0"/>
              <a:t>차</a:t>
            </a:r>
          </a:p>
        </p:txBody>
      </p:sp>
    </p:spTree>
    <p:extLst>
      <p:ext uri="{BB962C8B-B14F-4D97-AF65-F5344CB8AC3E}">
        <p14:creationId xmlns:p14="http://schemas.microsoft.com/office/powerpoint/2010/main" val="2627599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직사각형 54"/>
          <p:cNvSpPr/>
          <p:nvPr/>
        </p:nvSpPr>
        <p:spPr>
          <a:xfrm>
            <a:off x="1368267" y="1700808"/>
            <a:ext cx="2478498" cy="437263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1485731" y="1770064"/>
            <a:ext cx="1334121" cy="22216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9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스테이지 이름</a:t>
            </a:r>
            <a:endParaRPr lang="ko-KR" altLang="en-US" sz="9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3507592" y="1770064"/>
            <a:ext cx="221011" cy="23004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II</a:t>
            </a:r>
            <a:endParaRPr lang="ko-KR" altLang="en-US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82" name="직사각형 81"/>
          <p:cNvSpPr/>
          <p:nvPr/>
        </p:nvSpPr>
        <p:spPr>
          <a:xfrm>
            <a:off x="1661766" y="2035186"/>
            <a:ext cx="1879250" cy="169942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accent3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배치위치</a:t>
            </a:r>
            <a:endParaRPr lang="en-US" altLang="ko-KR" sz="1000" b="1" dirty="0" smtClean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  <a:p>
            <a:pPr algn="ctr"/>
            <a:r>
              <a:rPr lang="ko-KR" altLang="en-US" sz="10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구분 표시</a:t>
            </a:r>
            <a:endParaRPr lang="ko-KR" altLang="en-US" sz="10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2343046" y="2068739"/>
            <a:ext cx="538503" cy="53102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accent3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피격</a:t>
            </a:r>
            <a:endParaRPr lang="en-US" altLang="ko-KR" sz="1000" b="1" dirty="0" smtClean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  <a:p>
            <a:pPr algn="ctr"/>
            <a:r>
              <a:rPr lang="ko-KR" altLang="en-US" sz="10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표시</a:t>
            </a:r>
            <a:endParaRPr lang="ko-KR" altLang="en-US" sz="10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89" name="직사각형 88"/>
          <p:cNvSpPr/>
          <p:nvPr/>
        </p:nvSpPr>
        <p:spPr>
          <a:xfrm>
            <a:off x="1661766" y="4192605"/>
            <a:ext cx="1879250" cy="169942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accent3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9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적 배치영</a:t>
            </a:r>
            <a:r>
              <a:rPr lang="ko-KR" altLang="en-US" sz="9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역</a:t>
            </a:r>
          </a:p>
        </p:txBody>
      </p:sp>
      <p:sp>
        <p:nvSpPr>
          <p:cNvPr id="166" name="직사각형 165"/>
          <p:cNvSpPr/>
          <p:nvPr/>
        </p:nvSpPr>
        <p:spPr>
          <a:xfrm>
            <a:off x="2333482" y="5336044"/>
            <a:ext cx="548068" cy="49133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캐릭</a:t>
            </a:r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터</a:t>
            </a:r>
          </a:p>
        </p:txBody>
      </p:sp>
      <p:sp>
        <p:nvSpPr>
          <p:cNvPr id="170" name="직사각형 169"/>
          <p:cNvSpPr/>
          <p:nvPr/>
        </p:nvSpPr>
        <p:spPr>
          <a:xfrm>
            <a:off x="1718298" y="5336044"/>
            <a:ext cx="548068" cy="49133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캐릭</a:t>
            </a:r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터</a:t>
            </a:r>
          </a:p>
        </p:txBody>
      </p:sp>
      <p:sp>
        <p:nvSpPr>
          <p:cNvPr id="173" name="직사각형 172"/>
          <p:cNvSpPr/>
          <p:nvPr/>
        </p:nvSpPr>
        <p:spPr>
          <a:xfrm>
            <a:off x="1723372" y="4257859"/>
            <a:ext cx="537920" cy="492505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빈 아군 영</a:t>
            </a:r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역</a:t>
            </a:r>
          </a:p>
        </p:txBody>
      </p:sp>
      <p:sp>
        <p:nvSpPr>
          <p:cNvPr id="175" name="직사각형 174"/>
          <p:cNvSpPr/>
          <p:nvPr/>
        </p:nvSpPr>
        <p:spPr>
          <a:xfrm>
            <a:off x="2948665" y="5336044"/>
            <a:ext cx="548068" cy="49133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캐릭</a:t>
            </a:r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터</a:t>
            </a:r>
          </a:p>
        </p:txBody>
      </p:sp>
      <p:sp>
        <p:nvSpPr>
          <p:cNvPr id="178" name="직사각형 177"/>
          <p:cNvSpPr/>
          <p:nvPr/>
        </p:nvSpPr>
        <p:spPr>
          <a:xfrm>
            <a:off x="2953739" y="4257859"/>
            <a:ext cx="537920" cy="492505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빈 아군 </a:t>
            </a:r>
            <a:r>
              <a:rPr lang="ko-KR" altLang="en-US" sz="10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영역</a:t>
            </a:r>
            <a:endParaRPr lang="ko-KR" altLang="en-US" sz="10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80" name="직사각형 179"/>
          <p:cNvSpPr/>
          <p:nvPr/>
        </p:nvSpPr>
        <p:spPr>
          <a:xfrm>
            <a:off x="2333482" y="4259027"/>
            <a:ext cx="548068" cy="49133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캐릭</a:t>
            </a:r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터</a:t>
            </a:r>
          </a:p>
        </p:txBody>
      </p:sp>
      <p:sp>
        <p:nvSpPr>
          <p:cNvPr id="183" name="직사각형 182"/>
          <p:cNvSpPr/>
          <p:nvPr/>
        </p:nvSpPr>
        <p:spPr>
          <a:xfrm>
            <a:off x="1723372" y="4796951"/>
            <a:ext cx="537920" cy="492505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빈 아군 </a:t>
            </a:r>
            <a:r>
              <a:rPr lang="ko-KR" altLang="en-US" sz="10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영역</a:t>
            </a:r>
            <a:endParaRPr lang="ko-KR" altLang="en-US" sz="10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84" name="직사각형 183"/>
          <p:cNvSpPr/>
          <p:nvPr/>
        </p:nvSpPr>
        <p:spPr>
          <a:xfrm>
            <a:off x="2953739" y="4796951"/>
            <a:ext cx="537920" cy="492505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빈 아군 </a:t>
            </a:r>
            <a:r>
              <a:rPr lang="ko-KR" altLang="en-US" sz="10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영역</a:t>
            </a:r>
            <a:endParaRPr lang="ko-KR" altLang="en-US" sz="10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2290913" y="4773881"/>
            <a:ext cx="647327" cy="56216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accent3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8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이미지 필드</a:t>
            </a:r>
            <a:endParaRPr lang="ko-KR" altLang="en-US" sz="8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62" name="직사각형 161"/>
          <p:cNvSpPr/>
          <p:nvPr/>
        </p:nvSpPr>
        <p:spPr>
          <a:xfrm>
            <a:off x="2333482" y="4797536"/>
            <a:ext cx="548068" cy="49133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캐릭</a:t>
            </a:r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터</a:t>
            </a:r>
          </a:p>
        </p:txBody>
      </p:sp>
      <p:sp>
        <p:nvSpPr>
          <p:cNvPr id="85" name="직사각형 84"/>
          <p:cNvSpPr/>
          <p:nvPr/>
        </p:nvSpPr>
        <p:spPr>
          <a:xfrm>
            <a:off x="2261293" y="4107426"/>
            <a:ext cx="692446" cy="22181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accent3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900" b="1" dirty="0" err="1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데미지</a:t>
            </a:r>
            <a:r>
              <a:rPr lang="ko-KR" altLang="en-US" sz="9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 출력</a:t>
            </a:r>
            <a:endParaRPr lang="ko-KR" altLang="en-US" sz="9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92" name="Google Shape;565;p47"/>
          <p:cNvSpPr txBox="1"/>
          <p:nvPr/>
        </p:nvSpPr>
        <p:spPr>
          <a:xfrm>
            <a:off x="179512" y="764704"/>
            <a:ext cx="734481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b="1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플레이 화면 </a:t>
            </a:r>
            <a:r>
              <a:rPr lang="en-US" altLang="ko-KR" sz="2000" b="1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– </a:t>
            </a:r>
            <a:r>
              <a:rPr lang="ko-KR" altLang="en-US" sz="2000" b="1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구성예시</a:t>
            </a:r>
            <a:endParaRPr sz="20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21" name="그룹 120"/>
          <p:cNvGrpSpPr/>
          <p:nvPr/>
        </p:nvGrpSpPr>
        <p:grpSpPr>
          <a:xfrm>
            <a:off x="3011913" y="3104037"/>
            <a:ext cx="448504" cy="93100"/>
            <a:chOff x="3011913" y="2476875"/>
            <a:chExt cx="448504" cy="93100"/>
          </a:xfrm>
        </p:grpSpPr>
        <p:sp>
          <p:nvSpPr>
            <p:cNvPr id="122" name="직사각형 121"/>
            <p:cNvSpPr/>
            <p:nvPr/>
          </p:nvSpPr>
          <p:spPr>
            <a:xfrm>
              <a:off x="3011913" y="2476875"/>
              <a:ext cx="448504" cy="931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lang="ko-KR" altLang="en-US" sz="8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123" name="직사각형 122"/>
            <p:cNvSpPr/>
            <p:nvPr/>
          </p:nvSpPr>
          <p:spPr>
            <a:xfrm>
              <a:off x="3011913" y="2476875"/>
              <a:ext cx="316320" cy="931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27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lang="ko-KR" altLang="en-US" sz="8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</p:grpSp>
      <p:grpSp>
        <p:nvGrpSpPr>
          <p:cNvPr id="124" name="그룹 123"/>
          <p:cNvGrpSpPr/>
          <p:nvPr/>
        </p:nvGrpSpPr>
        <p:grpSpPr>
          <a:xfrm>
            <a:off x="1745088" y="3104037"/>
            <a:ext cx="448504" cy="93100"/>
            <a:chOff x="3011913" y="2476875"/>
            <a:chExt cx="448504" cy="93100"/>
          </a:xfrm>
        </p:grpSpPr>
        <p:sp>
          <p:nvSpPr>
            <p:cNvPr id="125" name="직사각형 124"/>
            <p:cNvSpPr/>
            <p:nvPr/>
          </p:nvSpPr>
          <p:spPr>
            <a:xfrm>
              <a:off x="3011913" y="2476875"/>
              <a:ext cx="448504" cy="931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lang="ko-KR" altLang="en-US" sz="8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126" name="직사각형 125"/>
            <p:cNvSpPr/>
            <p:nvPr/>
          </p:nvSpPr>
          <p:spPr>
            <a:xfrm>
              <a:off x="3011913" y="2476875"/>
              <a:ext cx="316320" cy="931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27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lang="ko-KR" altLang="en-US" sz="8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</p:grpSp>
      <p:grpSp>
        <p:nvGrpSpPr>
          <p:cNvPr id="127" name="그룹 126"/>
          <p:cNvGrpSpPr/>
          <p:nvPr/>
        </p:nvGrpSpPr>
        <p:grpSpPr>
          <a:xfrm>
            <a:off x="3011913" y="5714962"/>
            <a:ext cx="448504" cy="93100"/>
            <a:chOff x="3011913" y="2476875"/>
            <a:chExt cx="448504" cy="93100"/>
          </a:xfrm>
        </p:grpSpPr>
        <p:sp>
          <p:nvSpPr>
            <p:cNvPr id="129" name="직사각형 128"/>
            <p:cNvSpPr/>
            <p:nvPr/>
          </p:nvSpPr>
          <p:spPr>
            <a:xfrm>
              <a:off x="3011913" y="2476875"/>
              <a:ext cx="448504" cy="931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lang="ko-KR" altLang="en-US" sz="8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130" name="직사각형 129"/>
            <p:cNvSpPr/>
            <p:nvPr/>
          </p:nvSpPr>
          <p:spPr>
            <a:xfrm>
              <a:off x="3011913" y="2476875"/>
              <a:ext cx="316320" cy="931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27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lang="ko-KR" altLang="en-US" sz="8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</p:grpSp>
      <p:grpSp>
        <p:nvGrpSpPr>
          <p:cNvPr id="131" name="그룹 130"/>
          <p:cNvGrpSpPr/>
          <p:nvPr/>
        </p:nvGrpSpPr>
        <p:grpSpPr>
          <a:xfrm>
            <a:off x="2383263" y="5714962"/>
            <a:ext cx="448504" cy="93100"/>
            <a:chOff x="3011913" y="2476875"/>
            <a:chExt cx="448504" cy="93100"/>
          </a:xfrm>
        </p:grpSpPr>
        <p:sp>
          <p:nvSpPr>
            <p:cNvPr id="132" name="직사각형 131"/>
            <p:cNvSpPr/>
            <p:nvPr/>
          </p:nvSpPr>
          <p:spPr>
            <a:xfrm>
              <a:off x="3011913" y="2476875"/>
              <a:ext cx="448504" cy="931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lang="ko-KR" altLang="en-US" sz="8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133" name="직사각형 132"/>
            <p:cNvSpPr/>
            <p:nvPr/>
          </p:nvSpPr>
          <p:spPr>
            <a:xfrm>
              <a:off x="3011913" y="2476875"/>
              <a:ext cx="316320" cy="931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27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lang="ko-KR" altLang="en-US" sz="8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</p:grpSp>
      <p:grpSp>
        <p:nvGrpSpPr>
          <p:cNvPr id="134" name="그룹 133"/>
          <p:cNvGrpSpPr/>
          <p:nvPr/>
        </p:nvGrpSpPr>
        <p:grpSpPr>
          <a:xfrm>
            <a:off x="1745088" y="5714962"/>
            <a:ext cx="448504" cy="93100"/>
            <a:chOff x="3011913" y="2476875"/>
            <a:chExt cx="448504" cy="93100"/>
          </a:xfrm>
        </p:grpSpPr>
        <p:sp>
          <p:nvSpPr>
            <p:cNvPr id="135" name="직사각형 134"/>
            <p:cNvSpPr/>
            <p:nvPr/>
          </p:nvSpPr>
          <p:spPr>
            <a:xfrm>
              <a:off x="3011913" y="2476875"/>
              <a:ext cx="448504" cy="931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lang="ko-KR" altLang="en-US" sz="8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137" name="직사각형 136"/>
            <p:cNvSpPr/>
            <p:nvPr/>
          </p:nvSpPr>
          <p:spPr>
            <a:xfrm>
              <a:off x="3011913" y="2476875"/>
              <a:ext cx="316320" cy="931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27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lang="ko-KR" altLang="en-US" sz="8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</p:grpSp>
      <p:grpSp>
        <p:nvGrpSpPr>
          <p:cNvPr id="147" name="그룹 146"/>
          <p:cNvGrpSpPr/>
          <p:nvPr/>
        </p:nvGrpSpPr>
        <p:grpSpPr>
          <a:xfrm>
            <a:off x="2383263" y="5171337"/>
            <a:ext cx="448504" cy="93100"/>
            <a:chOff x="3011913" y="2476875"/>
            <a:chExt cx="448504" cy="93100"/>
          </a:xfrm>
        </p:grpSpPr>
        <p:sp>
          <p:nvSpPr>
            <p:cNvPr id="148" name="직사각형 147"/>
            <p:cNvSpPr/>
            <p:nvPr/>
          </p:nvSpPr>
          <p:spPr>
            <a:xfrm>
              <a:off x="3011913" y="2476875"/>
              <a:ext cx="448504" cy="931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lang="ko-KR" altLang="en-US" sz="8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149" name="직사각형 148"/>
            <p:cNvSpPr/>
            <p:nvPr/>
          </p:nvSpPr>
          <p:spPr>
            <a:xfrm>
              <a:off x="3011913" y="2476875"/>
              <a:ext cx="316320" cy="931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27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lang="ko-KR" altLang="en-US" sz="8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</p:grpSp>
      <p:grpSp>
        <p:nvGrpSpPr>
          <p:cNvPr id="152" name="그룹 151"/>
          <p:cNvGrpSpPr/>
          <p:nvPr/>
        </p:nvGrpSpPr>
        <p:grpSpPr>
          <a:xfrm>
            <a:off x="2383263" y="4637562"/>
            <a:ext cx="448504" cy="93100"/>
            <a:chOff x="3011913" y="2476875"/>
            <a:chExt cx="448504" cy="93100"/>
          </a:xfrm>
        </p:grpSpPr>
        <p:sp>
          <p:nvSpPr>
            <p:cNvPr id="161" name="직사각형 160"/>
            <p:cNvSpPr/>
            <p:nvPr/>
          </p:nvSpPr>
          <p:spPr>
            <a:xfrm>
              <a:off x="3011913" y="2476875"/>
              <a:ext cx="448504" cy="931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lang="ko-KR" altLang="en-US" sz="8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165" name="직사각형 164"/>
            <p:cNvSpPr/>
            <p:nvPr/>
          </p:nvSpPr>
          <p:spPr>
            <a:xfrm>
              <a:off x="3011913" y="2476875"/>
              <a:ext cx="316320" cy="931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27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lang="ko-KR" altLang="en-US" sz="8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</p:grpSp>
      <p:sp>
        <p:nvSpPr>
          <p:cNvPr id="62" name="직사각형 61"/>
          <p:cNvSpPr/>
          <p:nvPr/>
        </p:nvSpPr>
        <p:spPr>
          <a:xfrm>
            <a:off x="1700088" y="2068739"/>
            <a:ext cx="538503" cy="39712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accent3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캐릭</a:t>
            </a:r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터</a:t>
            </a:r>
          </a:p>
        </p:txBody>
      </p:sp>
      <p:sp>
        <p:nvSpPr>
          <p:cNvPr id="63" name="직사각형 62"/>
          <p:cNvSpPr/>
          <p:nvPr/>
        </p:nvSpPr>
        <p:spPr>
          <a:xfrm>
            <a:off x="2969089" y="2068739"/>
            <a:ext cx="538503" cy="39712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accent3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캐릭</a:t>
            </a:r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터</a:t>
            </a:r>
          </a:p>
        </p:txBody>
      </p:sp>
      <p:grpSp>
        <p:nvGrpSpPr>
          <p:cNvPr id="20" name="그룹 19"/>
          <p:cNvGrpSpPr/>
          <p:nvPr/>
        </p:nvGrpSpPr>
        <p:grpSpPr>
          <a:xfrm>
            <a:off x="3011913" y="2465862"/>
            <a:ext cx="448504" cy="93100"/>
            <a:chOff x="3011913" y="2476875"/>
            <a:chExt cx="448504" cy="93100"/>
          </a:xfrm>
        </p:grpSpPr>
        <p:sp>
          <p:nvSpPr>
            <p:cNvPr id="94" name="직사각형 93"/>
            <p:cNvSpPr/>
            <p:nvPr/>
          </p:nvSpPr>
          <p:spPr>
            <a:xfrm>
              <a:off x="3011913" y="2476875"/>
              <a:ext cx="448504" cy="931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lang="ko-KR" altLang="en-US" sz="8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95" name="직사각형 94"/>
            <p:cNvSpPr/>
            <p:nvPr/>
          </p:nvSpPr>
          <p:spPr>
            <a:xfrm>
              <a:off x="3011913" y="2476875"/>
              <a:ext cx="316320" cy="931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27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lang="ko-KR" altLang="en-US" sz="8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</p:grpSp>
      <p:grpSp>
        <p:nvGrpSpPr>
          <p:cNvPr id="114" name="그룹 113"/>
          <p:cNvGrpSpPr/>
          <p:nvPr/>
        </p:nvGrpSpPr>
        <p:grpSpPr>
          <a:xfrm>
            <a:off x="2383263" y="2465862"/>
            <a:ext cx="448504" cy="93100"/>
            <a:chOff x="3011913" y="2476875"/>
            <a:chExt cx="448504" cy="93100"/>
          </a:xfrm>
        </p:grpSpPr>
        <p:sp>
          <p:nvSpPr>
            <p:cNvPr id="115" name="직사각형 114"/>
            <p:cNvSpPr/>
            <p:nvPr/>
          </p:nvSpPr>
          <p:spPr>
            <a:xfrm>
              <a:off x="3011913" y="2476875"/>
              <a:ext cx="448504" cy="931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lang="ko-KR" altLang="en-US" sz="8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116" name="직사각형 115"/>
            <p:cNvSpPr/>
            <p:nvPr/>
          </p:nvSpPr>
          <p:spPr>
            <a:xfrm>
              <a:off x="3011913" y="2476875"/>
              <a:ext cx="316320" cy="931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27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lang="ko-KR" altLang="en-US" sz="8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</p:grpSp>
      <p:grpSp>
        <p:nvGrpSpPr>
          <p:cNvPr id="117" name="그룹 116"/>
          <p:cNvGrpSpPr/>
          <p:nvPr/>
        </p:nvGrpSpPr>
        <p:grpSpPr>
          <a:xfrm>
            <a:off x="1745088" y="2465862"/>
            <a:ext cx="448504" cy="93100"/>
            <a:chOff x="3011913" y="2476875"/>
            <a:chExt cx="448504" cy="93100"/>
          </a:xfrm>
        </p:grpSpPr>
        <p:sp>
          <p:nvSpPr>
            <p:cNvPr id="119" name="직사각형 118"/>
            <p:cNvSpPr/>
            <p:nvPr/>
          </p:nvSpPr>
          <p:spPr>
            <a:xfrm>
              <a:off x="3011913" y="2476875"/>
              <a:ext cx="448504" cy="931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lang="ko-KR" altLang="en-US" sz="8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120" name="직사각형 119"/>
            <p:cNvSpPr/>
            <p:nvPr/>
          </p:nvSpPr>
          <p:spPr>
            <a:xfrm>
              <a:off x="3011913" y="2476875"/>
              <a:ext cx="316320" cy="931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27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lang="ko-KR" altLang="en-US" sz="8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</p:grpSp>
      <p:sp>
        <p:nvSpPr>
          <p:cNvPr id="65" name="직사각형 64"/>
          <p:cNvSpPr/>
          <p:nvPr/>
        </p:nvSpPr>
        <p:spPr>
          <a:xfrm>
            <a:off x="1700088" y="2706914"/>
            <a:ext cx="538503" cy="39712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accent3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캐릭</a:t>
            </a:r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터</a:t>
            </a:r>
          </a:p>
        </p:txBody>
      </p:sp>
      <p:sp>
        <p:nvSpPr>
          <p:cNvPr id="66" name="직사각형 65"/>
          <p:cNvSpPr/>
          <p:nvPr/>
        </p:nvSpPr>
        <p:spPr>
          <a:xfrm>
            <a:off x="2969089" y="2706914"/>
            <a:ext cx="538503" cy="39712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accent3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캐릭</a:t>
            </a:r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터</a:t>
            </a:r>
          </a:p>
        </p:txBody>
      </p:sp>
      <p:sp>
        <p:nvSpPr>
          <p:cNvPr id="64" name="직사각형 63"/>
          <p:cNvSpPr/>
          <p:nvPr/>
        </p:nvSpPr>
        <p:spPr>
          <a:xfrm>
            <a:off x="1243866" y="254019"/>
            <a:ext cx="617101" cy="21698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8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Scene</a:t>
            </a:r>
            <a:endParaRPr lang="ko-KR" altLang="en-US" sz="8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2834433" y="260648"/>
            <a:ext cx="491174" cy="20372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8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버튼</a:t>
            </a:r>
            <a:endParaRPr lang="ko-KR" altLang="en-US" sz="8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68" name="모서리가 둥근 직사각형 67"/>
          <p:cNvSpPr/>
          <p:nvPr/>
        </p:nvSpPr>
        <p:spPr>
          <a:xfrm>
            <a:off x="4239378" y="248300"/>
            <a:ext cx="575669" cy="228423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ctr"/>
            <a:r>
              <a:rPr lang="ko-KR" altLang="en-US" sz="8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팝업 창</a:t>
            </a:r>
            <a:endParaRPr lang="ko-KR" altLang="en-US" sz="8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1959759" y="260648"/>
            <a:ext cx="775882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8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텍스트 필드</a:t>
            </a:r>
            <a:endParaRPr lang="ko-KR" altLang="en-US" sz="8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70" name="직사각형 69"/>
          <p:cNvSpPr/>
          <p:nvPr/>
        </p:nvSpPr>
        <p:spPr>
          <a:xfrm>
            <a:off x="3424399" y="260351"/>
            <a:ext cx="716187" cy="20432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8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비활성 버튼</a:t>
            </a:r>
            <a:endParaRPr lang="ko-KR" altLang="en-US" sz="8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5729755" y="260648"/>
            <a:ext cx="775882" cy="20372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800" b="1" dirty="0" err="1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프로그레스</a:t>
            </a:r>
            <a:r>
              <a:rPr lang="ko-KR" altLang="en-US" sz="8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 바</a:t>
            </a:r>
            <a:endParaRPr lang="ko-KR" altLang="en-US" sz="8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6604430" y="260648"/>
            <a:ext cx="775882" cy="20372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accent3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8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이미지 필드</a:t>
            </a:r>
            <a:endParaRPr lang="ko-KR" altLang="en-US" sz="8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4913839" y="260648"/>
            <a:ext cx="717124" cy="20372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8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체크박</a:t>
            </a:r>
            <a:r>
              <a:rPr lang="ko-KR" altLang="en-US" sz="8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스</a:t>
            </a:r>
          </a:p>
        </p:txBody>
      </p:sp>
      <p:cxnSp>
        <p:nvCxnSpPr>
          <p:cNvPr id="75" name="직선 화살표 연결선 74"/>
          <p:cNvCxnSpPr/>
          <p:nvPr/>
        </p:nvCxnSpPr>
        <p:spPr>
          <a:xfrm>
            <a:off x="7557864" y="276176"/>
            <a:ext cx="855310" cy="0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직사각형 76"/>
          <p:cNvSpPr/>
          <p:nvPr/>
        </p:nvSpPr>
        <p:spPr>
          <a:xfrm>
            <a:off x="7524328" y="265565"/>
            <a:ext cx="888846" cy="233387"/>
          </a:xfrm>
          <a:prstGeom prst="rect">
            <a:avLst/>
          </a:prstGeom>
          <a:noFill/>
          <a:ln w="1905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8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화면 변화 화살표</a:t>
            </a:r>
            <a:endParaRPr lang="ko-KR" altLang="en-US" sz="8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graphicFrame>
        <p:nvGraphicFramePr>
          <p:cNvPr id="79" name="Google Shape;564;p47"/>
          <p:cNvGraphicFramePr/>
          <p:nvPr>
            <p:extLst>
              <p:ext uri="{D42A27DB-BD31-4B8C-83A1-F6EECF244321}">
                <p14:modId xmlns:p14="http://schemas.microsoft.com/office/powerpoint/2010/main" val="3030837394"/>
              </p:ext>
            </p:extLst>
          </p:nvPr>
        </p:nvGraphicFramePr>
        <p:xfrm>
          <a:off x="5301997" y="1742093"/>
          <a:ext cx="3590483" cy="6105446"/>
        </p:xfrm>
        <a:graphic>
          <a:graphicData uri="http://schemas.openxmlformats.org/drawingml/2006/table">
            <a:tbl>
              <a:tblPr/>
              <a:tblGrid>
                <a:gridCol w="270979"/>
                <a:gridCol w="609705"/>
                <a:gridCol w="2709799"/>
              </a:tblGrid>
              <a:tr h="24674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sz="1000" u="none" strike="noStrike" cap="none" dirty="0">
                          <a:solidFill>
                            <a:schemeClr val="tx1"/>
                          </a:solidFill>
                          <a:sym typeface="Gill Sans"/>
                        </a:rPr>
                        <a:t>No</a:t>
                      </a:r>
                      <a:endParaRPr sz="1000" dirty="0">
                        <a:solidFill>
                          <a:schemeClr val="tx1"/>
                        </a:solidFill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sz="1000" u="none" strike="noStrike" cap="none" dirty="0">
                          <a:solidFill>
                            <a:schemeClr val="tx1"/>
                          </a:solidFill>
                          <a:sym typeface="Gill Sans"/>
                        </a:rPr>
                        <a:t>명칭</a:t>
                      </a:r>
                      <a:endParaRPr sz="1000" b="1" i="0" u="none" strike="noStrike" cap="none" dirty="0">
                        <a:solidFill>
                          <a:schemeClr val="tx1"/>
                        </a:solidFill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sz="1000" u="none" strike="noStrike" cap="none" dirty="0">
                          <a:solidFill>
                            <a:schemeClr val="tx1"/>
                          </a:solidFill>
                          <a:sym typeface="Gill Sans"/>
                        </a:rPr>
                        <a:t>설명</a:t>
                      </a:r>
                      <a:endParaRPr sz="1000" b="1" i="0" u="none" strike="noStrike" cap="none" dirty="0">
                        <a:solidFill>
                          <a:schemeClr val="tx1"/>
                        </a:solidFill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443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000" u="none" strike="noStrike" cap="none" dirty="0">
                          <a:solidFill>
                            <a:schemeClr val="tx1"/>
                          </a:solidFill>
                          <a:sym typeface="Malgun Gothic"/>
                        </a:rPr>
                        <a:t>①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스테이지 이름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현재 플레이 중인 스테이지를 알아볼 수 있게 이름을 표시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00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29132" marR="29132" marT="39581" marB="39581" anchor="ctr"/>
                </a:tc>
              </a:tr>
              <a:tr h="443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altLang="en-US" sz="1000" b="0" i="0" u="none" strike="noStrike" cap="none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②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남은</a:t>
                      </a:r>
                      <a:endParaRPr lang="en-US" altLang="ko-KR" sz="1000" b="0" i="0" u="none" strike="noStrike" cap="none" dirty="0" smtClean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시간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스테이지의 남은 시간은 표시해 줌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00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29132" marR="29132" marT="39581" marB="39581" anchor="ctr"/>
                </a:tc>
              </a:tr>
              <a:tr h="443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000" u="none" strike="noStrike" cap="none" dirty="0">
                          <a:solidFill>
                            <a:schemeClr val="tx1"/>
                          </a:solidFill>
                          <a:sym typeface="Malgun Gothic"/>
                        </a:rPr>
                        <a:t>③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 err="1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일시정지</a:t>
                      </a:r>
                      <a:r>
                        <a:rPr lang="ko-KR" altLang="en-US" sz="1000" b="0" i="0" u="none" strike="noStrike" cap="none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버튼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u="none" strike="noStrike" cap="none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터치 시 게임진행이 </a:t>
                      </a:r>
                      <a:r>
                        <a:rPr lang="ko-KR" altLang="en-US" sz="1000" b="0" i="0" u="none" strike="noStrike" cap="none" dirty="0" err="1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일시정지</a:t>
                      </a:r>
                      <a:r>
                        <a:rPr lang="ko-KR" altLang="en-US" sz="1000" b="0" i="0" u="none" strike="noStrike" cap="none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되고 설정</a:t>
                      </a:r>
                      <a:r>
                        <a:rPr lang="en-US" altLang="ko-KR" sz="1000" b="0" i="0" u="none" strike="noStrike" cap="none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000" b="0" i="0" u="none" strike="noStrike" cap="none" dirty="0" err="1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계속진행</a:t>
                      </a:r>
                      <a:r>
                        <a:rPr lang="en-US" altLang="ko-KR" sz="1000" b="0" i="0" u="none" strike="noStrike" cap="none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000" b="0" i="0" u="none" strike="noStrike" cap="none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포기 기능을 포함한 팝업 창 출력</a:t>
                      </a:r>
                      <a:r>
                        <a:rPr lang="en-US" altLang="ko-KR" sz="1000" b="0" i="0" u="none" strike="noStrike" cap="none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.</a:t>
                      </a:r>
                      <a:endParaRPr lang="ko-KR" altLang="en-US" sz="1000" b="0" i="0" u="none" strike="noStrike" cap="none" dirty="0" smtClean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9132" marR="29132" marT="39581" marB="39581" anchor="ctr"/>
                </a:tc>
              </a:tr>
              <a:tr h="443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000" u="none" strike="noStrike" cap="none" dirty="0">
                          <a:solidFill>
                            <a:schemeClr val="tx1"/>
                          </a:solidFill>
                          <a:sym typeface="Malgun Gothic"/>
                        </a:rPr>
                        <a:t>④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배치구분 표시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캐릭터의 크기가 다를 경우 어느 배치위치가 헷갈릴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경우를 방지하기 위해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 격자로 구분하는 표시를 해줌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29132" marR="29132" marT="39581" marB="39581" anchor="ctr"/>
                </a:tc>
              </a:tr>
              <a:tr h="443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000" u="none" strike="noStrike" cap="none" dirty="0">
                          <a:solidFill>
                            <a:schemeClr val="tx1"/>
                          </a:solidFill>
                          <a:sym typeface="Malgun Gothic"/>
                        </a:rPr>
                        <a:t>⑤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피격</a:t>
                      </a:r>
                      <a:endParaRPr lang="en-US" altLang="ko-KR" sz="1000" b="0" i="0" u="none" strike="noStrike" cap="none" dirty="0" smtClean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표시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아군 캐릭터에게 공격 받은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 적 캐릭터를 표시해 준다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29132" marR="29132" marT="39581" marB="39581" anchor="ctr"/>
                </a:tc>
              </a:tr>
              <a:tr h="443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000" u="none" strike="noStrike" cap="none" dirty="0">
                          <a:solidFill>
                            <a:schemeClr val="tx1"/>
                          </a:solidFill>
                          <a:sym typeface="Malgun Gothic"/>
                        </a:rPr>
                        <a:t>⑥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en-US" altLang="ko-KR" sz="1000" b="0" i="0" u="none" strike="noStrike" cap="none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HP</a:t>
                      </a:r>
                      <a:r>
                        <a:rPr lang="ko-KR" altLang="en-US" sz="1000" b="0" i="0" u="none" strike="noStrike" cap="none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막대</a:t>
                      </a:r>
                      <a:endParaRPr lang="en-US" altLang="ko-KR" sz="1000" b="0" i="0" u="none" strike="noStrike" cap="none" dirty="0" smtClean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캐릭터의 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HP </a:t>
                      </a:r>
                      <a:r>
                        <a:rPr lang="ko-KR" altLang="en-US" sz="1000" dirty="0" err="1" smtClean="0">
                          <a:solidFill>
                            <a:schemeClr val="tx1"/>
                          </a:solidFill>
                        </a:rPr>
                        <a:t>프로그레스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 바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각 캐릭터 마다 표시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marL="29132" marR="29132" marT="39581" marB="39581" anchor="ctr"/>
                </a:tc>
              </a:tr>
              <a:tr h="443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000" u="none" strike="noStrike" cap="none" dirty="0">
                          <a:solidFill>
                            <a:schemeClr val="tx1"/>
                          </a:solidFill>
                          <a:sym typeface="Malgun Gothic"/>
                        </a:rPr>
                        <a:t>⑦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 err="1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데미지</a:t>
                      </a:r>
                      <a:r>
                        <a:rPr lang="ko-KR" altLang="en-US" sz="1000" b="0" i="0" u="none" strike="noStrike" cap="none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표시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피격 시 캐릭터 위쪽으로 </a:t>
                      </a:r>
                      <a:r>
                        <a:rPr lang="ko-KR" altLang="en-US" sz="1000" dirty="0" err="1" smtClean="0">
                          <a:solidFill>
                            <a:schemeClr val="tx1"/>
                          </a:solidFill>
                        </a:rPr>
                        <a:t>데미지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 표시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marL="29132" marR="29132" marT="39581" marB="39581" anchor="ctr"/>
                </a:tc>
              </a:tr>
              <a:tr h="443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000" u="none" strike="noStrike" cap="none" dirty="0">
                          <a:solidFill>
                            <a:schemeClr val="tx1"/>
                          </a:solidFill>
                          <a:sym typeface="Malgun Gothic"/>
                        </a:rPr>
                        <a:t>⑧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빈 영역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캐릭터가 배치되지 않은 칸은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 배치위치구분만 표시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</a:txBody>
                  <a:tcPr marL="29132" marR="29132" marT="39581" marB="39581" anchor="ctr"/>
                </a:tc>
              </a:tr>
              <a:tr h="443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000" u="none" strike="noStrike" cap="none" dirty="0">
                          <a:solidFill>
                            <a:schemeClr val="tx1"/>
                          </a:solidFill>
                          <a:sym typeface="Malgun Gothic"/>
                        </a:rPr>
                        <a:t>⑨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공격</a:t>
                      </a:r>
                      <a:endParaRPr lang="en-US" altLang="ko-KR" sz="1000" b="0" i="0" u="none" strike="noStrike" cap="none" dirty="0" smtClean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표시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적을 공격하는 아군은 이미지를 통해 표시를 해줌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marL="29132" marR="29132" marT="39581" marB="39581" anchor="ctr"/>
                </a:tc>
              </a:tr>
              <a:tr h="443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altLang="en-US" sz="1000" b="0" i="0" u="none" strike="noStrike" cap="none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Malgun Gothic"/>
                        </a:rPr>
                        <a:t>⑩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캐릭터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캐릭터가 배치된 영역은 캐릭터 출력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en-US" altLang="ko-KR" sz="1000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아군영역의 경우 배치된 캐릭터는 버튼기능도 겸한다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29132" marR="29132" marT="39581" marB="39581" anchor="ctr"/>
                </a:tc>
              </a:tr>
            </a:tbl>
          </a:graphicData>
        </a:graphic>
      </p:graphicFrame>
      <p:sp>
        <p:nvSpPr>
          <p:cNvPr id="80" name="직사각형 79"/>
          <p:cNvSpPr/>
          <p:nvPr/>
        </p:nvSpPr>
        <p:spPr>
          <a:xfrm>
            <a:off x="2881550" y="1770064"/>
            <a:ext cx="578867" cy="22216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9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남은 시간</a:t>
            </a:r>
            <a:endParaRPr lang="ko-KR" altLang="en-US" sz="9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93" name="직사각형 92"/>
          <p:cNvSpPr/>
          <p:nvPr/>
        </p:nvSpPr>
        <p:spPr>
          <a:xfrm>
            <a:off x="942681" y="1763892"/>
            <a:ext cx="234507" cy="234507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①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6" name="직사각형 95"/>
          <p:cNvSpPr/>
          <p:nvPr/>
        </p:nvSpPr>
        <p:spPr>
          <a:xfrm>
            <a:off x="953117" y="2035186"/>
            <a:ext cx="234507" cy="234507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②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7" name="직사각형 96"/>
          <p:cNvSpPr/>
          <p:nvPr/>
        </p:nvSpPr>
        <p:spPr>
          <a:xfrm>
            <a:off x="4067944" y="1767833"/>
            <a:ext cx="234507" cy="234507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③</a:t>
            </a:r>
          </a:p>
        </p:txBody>
      </p:sp>
      <p:sp>
        <p:nvSpPr>
          <p:cNvPr id="98" name="직사각형 97"/>
          <p:cNvSpPr/>
          <p:nvPr/>
        </p:nvSpPr>
        <p:spPr>
          <a:xfrm>
            <a:off x="942680" y="2339017"/>
            <a:ext cx="234507" cy="234507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④</a:t>
            </a:r>
          </a:p>
        </p:txBody>
      </p:sp>
      <p:sp>
        <p:nvSpPr>
          <p:cNvPr id="99" name="직사각형 98"/>
          <p:cNvSpPr/>
          <p:nvPr/>
        </p:nvSpPr>
        <p:spPr>
          <a:xfrm>
            <a:off x="4067943" y="2204295"/>
            <a:ext cx="234507" cy="234507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⑤</a:t>
            </a:r>
          </a:p>
        </p:txBody>
      </p:sp>
      <p:sp>
        <p:nvSpPr>
          <p:cNvPr id="100" name="직사각형 99"/>
          <p:cNvSpPr/>
          <p:nvPr/>
        </p:nvSpPr>
        <p:spPr>
          <a:xfrm>
            <a:off x="4067944" y="3048218"/>
            <a:ext cx="234507" cy="234507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⑥</a:t>
            </a:r>
          </a:p>
        </p:txBody>
      </p:sp>
      <p:sp>
        <p:nvSpPr>
          <p:cNvPr id="101" name="직사각형 100"/>
          <p:cNvSpPr/>
          <p:nvPr/>
        </p:nvSpPr>
        <p:spPr>
          <a:xfrm>
            <a:off x="929490" y="4077072"/>
            <a:ext cx="234507" cy="234507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⑦</a:t>
            </a:r>
          </a:p>
        </p:txBody>
      </p:sp>
      <p:sp>
        <p:nvSpPr>
          <p:cNvPr id="102" name="직사각형 101"/>
          <p:cNvSpPr/>
          <p:nvPr/>
        </p:nvSpPr>
        <p:spPr>
          <a:xfrm>
            <a:off x="929490" y="4403239"/>
            <a:ext cx="234507" cy="234507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⑧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4" name="직사각형 103"/>
          <p:cNvSpPr/>
          <p:nvPr/>
        </p:nvSpPr>
        <p:spPr>
          <a:xfrm>
            <a:off x="942681" y="4938686"/>
            <a:ext cx="234507" cy="234507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⑨</a:t>
            </a:r>
          </a:p>
        </p:txBody>
      </p:sp>
      <p:sp>
        <p:nvSpPr>
          <p:cNvPr id="105" name="직사각형 104"/>
          <p:cNvSpPr/>
          <p:nvPr/>
        </p:nvSpPr>
        <p:spPr>
          <a:xfrm>
            <a:off x="953120" y="5464458"/>
            <a:ext cx="234507" cy="234507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⑩</a:t>
            </a:r>
          </a:p>
        </p:txBody>
      </p:sp>
      <p:cxnSp>
        <p:nvCxnSpPr>
          <p:cNvPr id="107" name="직선 화살표 연결선 106"/>
          <p:cNvCxnSpPr/>
          <p:nvPr/>
        </p:nvCxnSpPr>
        <p:spPr>
          <a:xfrm flipH="1">
            <a:off x="1187624" y="1874790"/>
            <a:ext cx="392137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직선 화살표 연결선 145"/>
          <p:cNvCxnSpPr/>
          <p:nvPr/>
        </p:nvCxnSpPr>
        <p:spPr>
          <a:xfrm flipH="1">
            <a:off x="1177188" y="2446317"/>
            <a:ext cx="484579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꺾인 연결선 45"/>
          <p:cNvCxnSpPr>
            <a:stCxn id="80" idx="2"/>
          </p:cNvCxnSpPr>
          <p:nvPr/>
        </p:nvCxnSpPr>
        <p:spPr>
          <a:xfrm rot="5400000">
            <a:off x="2100395" y="1079458"/>
            <a:ext cx="157819" cy="1983360"/>
          </a:xfrm>
          <a:prstGeom prst="bentConnector2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직선 화살표 연결선 152"/>
          <p:cNvCxnSpPr/>
          <p:nvPr/>
        </p:nvCxnSpPr>
        <p:spPr>
          <a:xfrm>
            <a:off x="3690789" y="1885087"/>
            <a:ext cx="377155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직선 화살표 연결선 154"/>
          <p:cNvCxnSpPr/>
          <p:nvPr/>
        </p:nvCxnSpPr>
        <p:spPr>
          <a:xfrm flipV="1">
            <a:off x="2800178" y="2329063"/>
            <a:ext cx="1267766" cy="97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직선 화살표 연결선 155"/>
          <p:cNvCxnSpPr/>
          <p:nvPr/>
        </p:nvCxnSpPr>
        <p:spPr>
          <a:xfrm>
            <a:off x="3400254" y="3165472"/>
            <a:ext cx="667690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직선 화살표 연결선 156"/>
          <p:cNvCxnSpPr/>
          <p:nvPr/>
        </p:nvCxnSpPr>
        <p:spPr>
          <a:xfrm flipH="1">
            <a:off x="1187624" y="4211984"/>
            <a:ext cx="1206077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직선 화살표 연결선 157"/>
          <p:cNvCxnSpPr/>
          <p:nvPr/>
        </p:nvCxnSpPr>
        <p:spPr>
          <a:xfrm flipH="1">
            <a:off x="1187625" y="4516784"/>
            <a:ext cx="804707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직선 화살표 연결선 158"/>
          <p:cNvCxnSpPr>
            <a:stCxn id="73" idx="1"/>
          </p:cNvCxnSpPr>
          <p:nvPr/>
        </p:nvCxnSpPr>
        <p:spPr>
          <a:xfrm flipH="1" flipV="1">
            <a:off x="1187627" y="5047811"/>
            <a:ext cx="1103286" cy="715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직선 화살표 연결선 159"/>
          <p:cNvCxnSpPr/>
          <p:nvPr/>
        </p:nvCxnSpPr>
        <p:spPr>
          <a:xfrm flipH="1">
            <a:off x="1187627" y="5574560"/>
            <a:ext cx="804705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0195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직사각형 85"/>
          <p:cNvSpPr/>
          <p:nvPr/>
        </p:nvSpPr>
        <p:spPr>
          <a:xfrm>
            <a:off x="1382092" y="1704106"/>
            <a:ext cx="2434587" cy="432672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Scene</a:t>
            </a:r>
            <a:endParaRPr lang="ko-KR" altLang="en-US" sz="8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89" name="직사각형 88"/>
          <p:cNvSpPr/>
          <p:nvPr/>
        </p:nvSpPr>
        <p:spPr>
          <a:xfrm>
            <a:off x="1383588" y="1700479"/>
            <a:ext cx="2436015" cy="52977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96" name="직사각형 95"/>
          <p:cNvSpPr/>
          <p:nvPr/>
        </p:nvSpPr>
        <p:spPr>
          <a:xfrm>
            <a:off x="1426786" y="1777652"/>
            <a:ext cx="429963" cy="41618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1000" dirty="0" err="1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계정레</a:t>
            </a:r>
            <a:r>
              <a:rPr lang="ko-KR" altLang="en-US" sz="1000" dirty="0" err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밸</a:t>
            </a:r>
            <a:endParaRPr lang="ko-KR" altLang="en-US" sz="1000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98" name="직사각형 97"/>
          <p:cNvSpPr/>
          <p:nvPr/>
        </p:nvSpPr>
        <p:spPr>
          <a:xfrm>
            <a:off x="2866992" y="1774698"/>
            <a:ext cx="890189" cy="198892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통상재</a:t>
            </a:r>
            <a:r>
              <a:rPr lang="ko-KR" altLang="en-US" sz="1000" dirty="0">
                <a:solidFill>
                  <a:schemeClr val="tx1"/>
                </a:solidFill>
              </a:rPr>
              <a:t>화</a:t>
            </a:r>
          </a:p>
        </p:txBody>
      </p:sp>
      <p:sp>
        <p:nvSpPr>
          <p:cNvPr id="102" name="직사각형 101"/>
          <p:cNvSpPr/>
          <p:nvPr/>
        </p:nvSpPr>
        <p:spPr>
          <a:xfrm>
            <a:off x="1918323" y="1774698"/>
            <a:ext cx="890189" cy="198892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1000" dirty="0" err="1" smtClean="0">
                <a:solidFill>
                  <a:schemeClr val="tx1"/>
                </a:solidFill>
              </a:rPr>
              <a:t>빌링재</a:t>
            </a:r>
            <a:r>
              <a:rPr lang="ko-KR" altLang="en-US" sz="1000" dirty="0" err="1">
                <a:solidFill>
                  <a:schemeClr val="tx1"/>
                </a:solidFill>
              </a:rPr>
              <a:t>화</a:t>
            </a:r>
            <a:r>
              <a:rPr lang="en-US" altLang="ko-KR" sz="1000" dirty="0" smtClean="0">
                <a:solidFill>
                  <a:schemeClr val="tx1"/>
                </a:solidFill>
              </a:rPr>
              <a:t> 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05" name="직사각형 104"/>
          <p:cNvSpPr/>
          <p:nvPr/>
        </p:nvSpPr>
        <p:spPr>
          <a:xfrm>
            <a:off x="2866992" y="2005769"/>
            <a:ext cx="890189" cy="198892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PVP</a:t>
            </a:r>
            <a:r>
              <a:rPr lang="ko-KR" altLang="en-US" sz="1000" dirty="0" err="1" smtClean="0">
                <a:solidFill>
                  <a:schemeClr val="tx1"/>
                </a:solidFill>
              </a:rPr>
              <a:t>스테미너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07" name="직사각형 106"/>
          <p:cNvSpPr/>
          <p:nvPr/>
        </p:nvSpPr>
        <p:spPr>
          <a:xfrm>
            <a:off x="1918323" y="2005769"/>
            <a:ext cx="890189" cy="198892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1000" dirty="0" err="1" smtClean="0">
                <a:solidFill>
                  <a:schemeClr val="tx1"/>
                </a:solidFill>
              </a:rPr>
              <a:t>스테미</a:t>
            </a:r>
            <a:r>
              <a:rPr lang="ko-KR" altLang="en-US" sz="1000" dirty="0" err="1">
                <a:solidFill>
                  <a:schemeClr val="tx1"/>
                </a:solidFill>
              </a:rPr>
              <a:t>너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14" name="직사각형 113"/>
          <p:cNvSpPr/>
          <p:nvPr/>
        </p:nvSpPr>
        <p:spPr>
          <a:xfrm>
            <a:off x="1382092" y="3865473"/>
            <a:ext cx="2434587" cy="109942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15" name="직사각형 114"/>
          <p:cNvSpPr/>
          <p:nvPr/>
        </p:nvSpPr>
        <p:spPr>
          <a:xfrm>
            <a:off x="1382092" y="4964900"/>
            <a:ext cx="2434587" cy="67132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17" name="직사각형 116"/>
          <p:cNvSpPr/>
          <p:nvPr/>
        </p:nvSpPr>
        <p:spPr>
          <a:xfrm>
            <a:off x="1390232" y="2239781"/>
            <a:ext cx="1216890" cy="162768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accent3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캐릭터 이미지</a:t>
            </a:r>
            <a:endParaRPr lang="ko-KR" altLang="en-US" sz="10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19" name="직사각형 118"/>
          <p:cNvSpPr/>
          <p:nvPr/>
        </p:nvSpPr>
        <p:spPr>
          <a:xfrm>
            <a:off x="2654104" y="2282664"/>
            <a:ext cx="1103075" cy="1238064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주요 </a:t>
            </a:r>
            <a:r>
              <a:rPr lang="ko-KR" altLang="en-US" sz="1000" b="1" dirty="0" err="1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스테이터스</a:t>
            </a:r>
            <a:endParaRPr lang="ko-KR" altLang="en-US" sz="10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20" name="직사각형 119"/>
          <p:cNvSpPr/>
          <p:nvPr/>
        </p:nvSpPr>
        <p:spPr>
          <a:xfrm>
            <a:off x="2718598" y="3558932"/>
            <a:ext cx="240083" cy="25157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accent3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8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스킬</a:t>
            </a:r>
            <a:endParaRPr lang="ko-KR" altLang="en-US" sz="8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21" name="직사각형 120"/>
          <p:cNvSpPr/>
          <p:nvPr/>
        </p:nvSpPr>
        <p:spPr>
          <a:xfrm>
            <a:off x="3061487" y="3558932"/>
            <a:ext cx="240083" cy="25157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accent3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8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스킬</a:t>
            </a:r>
            <a:endParaRPr lang="ko-KR" altLang="en-US" sz="8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22" name="직사각형 121"/>
          <p:cNvSpPr/>
          <p:nvPr/>
        </p:nvSpPr>
        <p:spPr>
          <a:xfrm>
            <a:off x="3420596" y="3558932"/>
            <a:ext cx="240083" cy="25157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accent3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8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스킬</a:t>
            </a:r>
            <a:endParaRPr lang="ko-KR" altLang="en-US" sz="8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31" name="직사각형 130"/>
          <p:cNvSpPr/>
          <p:nvPr/>
        </p:nvSpPr>
        <p:spPr>
          <a:xfrm>
            <a:off x="1552097" y="5086408"/>
            <a:ext cx="411444" cy="41097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성</a:t>
            </a:r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장</a:t>
            </a:r>
          </a:p>
        </p:txBody>
      </p:sp>
      <p:sp>
        <p:nvSpPr>
          <p:cNvPr id="132" name="직사각형 131"/>
          <p:cNvSpPr/>
          <p:nvPr/>
        </p:nvSpPr>
        <p:spPr>
          <a:xfrm>
            <a:off x="2136933" y="5086408"/>
            <a:ext cx="411444" cy="41097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장</a:t>
            </a:r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비</a:t>
            </a:r>
          </a:p>
        </p:txBody>
      </p:sp>
      <p:sp>
        <p:nvSpPr>
          <p:cNvPr id="133" name="직사각형 132"/>
          <p:cNvSpPr/>
          <p:nvPr/>
        </p:nvSpPr>
        <p:spPr>
          <a:xfrm>
            <a:off x="2721768" y="5086408"/>
            <a:ext cx="411444" cy="41097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1000" b="1" dirty="0" err="1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커스</a:t>
            </a:r>
            <a:r>
              <a:rPr lang="ko-KR" altLang="en-US" sz="1000" b="1" dirty="0" err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텀</a:t>
            </a:r>
            <a:endParaRPr lang="ko-KR" altLang="en-US" sz="10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34" name="직사각형 133"/>
          <p:cNvSpPr/>
          <p:nvPr/>
        </p:nvSpPr>
        <p:spPr>
          <a:xfrm>
            <a:off x="3296343" y="5086408"/>
            <a:ext cx="411444" cy="41097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평</a:t>
            </a:r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점</a:t>
            </a:r>
          </a:p>
        </p:txBody>
      </p:sp>
      <p:sp>
        <p:nvSpPr>
          <p:cNvPr id="135" name="직사각형 134"/>
          <p:cNvSpPr/>
          <p:nvPr/>
        </p:nvSpPr>
        <p:spPr>
          <a:xfrm>
            <a:off x="2071358" y="4420795"/>
            <a:ext cx="535764" cy="52738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accent3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00" name="직사각형 99"/>
          <p:cNvSpPr/>
          <p:nvPr/>
        </p:nvSpPr>
        <p:spPr>
          <a:xfrm>
            <a:off x="1382093" y="5636230"/>
            <a:ext cx="420440" cy="39106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03" name="직사각형 102"/>
          <p:cNvSpPr/>
          <p:nvPr/>
        </p:nvSpPr>
        <p:spPr>
          <a:xfrm>
            <a:off x="1841015" y="5662333"/>
            <a:ext cx="325461" cy="325461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캐릭터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109" name="직사각형 108"/>
          <p:cNvSpPr/>
          <p:nvPr/>
        </p:nvSpPr>
        <p:spPr>
          <a:xfrm>
            <a:off x="1436024" y="5662333"/>
            <a:ext cx="325461" cy="32546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홈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70" name="Google Shape;565;p47"/>
          <p:cNvSpPr txBox="1"/>
          <p:nvPr/>
        </p:nvSpPr>
        <p:spPr>
          <a:xfrm>
            <a:off x="179512" y="764704"/>
            <a:ext cx="734481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b="1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캐릭터 관리 화면 </a:t>
            </a:r>
            <a:r>
              <a:rPr lang="en-US" altLang="ko-KR" sz="2000" b="1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– </a:t>
            </a:r>
            <a:r>
              <a:rPr lang="ko-KR" altLang="en-US" sz="2000" b="1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화면 변화</a:t>
            </a:r>
            <a:endParaRPr sz="20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2212263" y="5636230"/>
            <a:ext cx="1607340" cy="39106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06" name="직사각형 105"/>
          <p:cNvSpPr/>
          <p:nvPr/>
        </p:nvSpPr>
        <p:spPr>
          <a:xfrm>
            <a:off x="3460978" y="5662333"/>
            <a:ext cx="325461" cy="32546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커뮤니티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108" name="직사각형 107"/>
          <p:cNvSpPr/>
          <p:nvPr/>
        </p:nvSpPr>
        <p:spPr>
          <a:xfrm>
            <a:off x="2650997" y="5662333"/>
            <a:ext cx="325461" cy="32546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파티구성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110" name="직사각형 109"/>
          <p:cNvSpPr/>
          <p:nvPr/>
        </p:nvSpPr>
        <p:spPr>
          <a:xfrm>
            <a:off x="3055987" y="5662333"/>
            <a:ext cx="325461" cy="32546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900" dirty="0" err="1">
                <a:solidFill>
                  <a:schemeClr val="tx1"/>
                </a:solidFill>
              </a:rPr>
              <a:t>샵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101" name="직사각형 100"/>
          <p:cNvSpPr/>
          <p:nvPr/>
        </p:nvSpPr>
        <p:spPr>
          <a:xfrm>
            <a:off x="2246005" y="5662333"/>
            <a:ext cx="325461" cy="32546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아이템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1552097" y="4476808"/>
            <a:ext cx="411444" cy="41097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캐릭</a:t>
            </a:r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터</a:t>
            </a:r>
          </a:p>
        </p:txBody>
      </p:sp>
      <p:sp>
        <p:nvSpPr>
          <p:cNvPr id="44" name="직사각형 43"/>
          <p:cNvSpPr/>
          <p:nvPr/>
        </p:nvSpPr>
        <p:spPr>
          <a:xfrm>
            <a:off x="2136933" y="4476808"/>
            <a:ext cx="411444" cy="41097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캐릭</a:t>
            </a:r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터</a:t>
            </a:r>
          </a:p>
        </p:txBody>
      </p:sp>
      <p:sp>
        <p:nvSpPr>
          <p:cNvPr id="45" name="직사각형 44"/>
          <p:cNvSpPr/>
          <p:nvPr/>
        </p:nvSpPr>
        <p:spPr>
          <a:xfrm>
            <a:off x="2721768" y="4476808"/>
            <a:ext cx="411444" cy="41097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캐릭</a:t>
            </a:r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터</a:t>
            </a:r>
          </a:p>
        </p:txBody>
      </p:sp>
      <p:sp>
        <p:nvSpPr>
          <p:cNvPr id="46" name="직사각형 45"/>
          <p:cNvSpPr/>
          <p:nvPr/>
        </p:nvSpPr>
        <p:spPr>
          <a:xfrm>
            <a:off x="3296343" y="4476808"/>
            <a:ext cx="411444" cy="41097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캐릭</a:t>
            </a:r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터</a:t>
            </a:r>
          </a:p>
        </p:txBody>
      </p:sp>
      <p:sp>
        <p:nvSpPr>
          <p:cNvPr id="47" name="직사각형 46"/>
          <p:cNvSpPr/>
          <p:nvPr/>
        </p:nvSpPr>
        <p:spPr>
          <a:xfrm>
            <a:off x="1552097" y="3943408"/>
            <a:ext cx="411444" cy="41097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캐릭</a:t>
            </a:r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터</a:t>
            </a:r>
          </a:p>
        </p:txBody>
      </p:sp>
      <p:sp>
        <p:nvSpPr>
          <p:cNvPr id="48" name="직사각형 47"/>
          <p:cNvSpPr/>
          <p:nvPr/>
        </p:nvSpPr>
        <p:spPr>
          <a:xfrm>
            <a:off x="2136933" y="3943408"/>
            <a:ext cx="411444" cy="41097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캐릭</a:t>
            </a:r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터</a:t>
            </a:r>
          </a:p>
        </p:txBody>
      </p:sp>
      <p:sp>
        <p:nvSpPr>
          <p:cNvPr id="49" name="직사각형 48"/>
          <p:cNvSpPr/>
          <p:nvPr/>
        </p:nvSpPr>
        <p:spPr>
          <a:xfrm>
            <a:off x="2721768" y="3943408"/>
            <a:ext cx="411444" cy="41097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캐릭</a:t>
            </a:r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터</a:t>
            </a:r>
          </a:p>
        </p:txBody>
      </p:sp>
      <p:sp>
        <p:nvSpPr>
          <p:cNvPr id="50" name="직사각형 49"/>
          <p:cNvSpPr/>
          <p:nvPr/>
        </p:nvSpPr>
        <p:spPr>
          <a:xfrm>
            <a:off x="3296343" y="3943408"/>
            <a:ext cx="411444" cy="41097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캐릭</a:t>
            </a:r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터</a:t>
            </a:r>
          </a:p>
        </p:txBody>
      </p:sp>
      <p:sp>
        <p:nvSpPr>
          <p:cNvPr id="51" name="직사각형 50"/>
          <p:cNvSpPr/>
          <p:nvPr/>
        </p:nvSpPr>
        <p:spPr>
          <a:xfrm>
            <a:off x="1243866" y="410383"/>
            <a:ext cx="617101" cy="21698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8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Scene</a:t>
            </a:r>
            <a:endParaRPr lang="ko-KR" altLang="en-US" sz="8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2834433" y="417012"/>
            <a:ext cx="491174" cy="20372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8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버튼</a:t>
            </a:r>
            <a:endParaRPr lang="ko-KR" altLang="en-US" sz="8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53" name="모서리가 둥근 직사각형 52"/>
          <p:cNvSpPr/>
          <p:nvPr/>
        </p:nvSpPr>
        <p:spPr>
          <a:xfrm>
            <a:off x="4239378" y="404664"/>
            <a:ext cx="575669" cy="228423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ctr"/>
            <a:r>
              <a:rPr lang="ko-KR" altLang="en-US" sz="8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팝업 창</a:t>
            </a:r>
            <a:endParaRPr lang="ko-KR" altLang="en-US" sz="8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1959759" y="417012"/>
            <a:ext cx="775882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8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텍스트 필드</a:t>
            </a:r>
            <a:endParaRPr lang="ko-KR" altLang="en-US" sz="8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3424399" y="416715"/>
            <a:ext cx="716187" cy="20432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8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비활성 버튼</a:t>
            </a:r>
            <a:endParaRPr lang="ko-KR" altLang="en-US" sz="8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5729755" y="417012"/>
            <a:ext cx="775882" cy="20372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800" b="1" dirty="0" err="1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프로그레스</a:t>
            </a:r>
            <a:r>
              <a:rPr lang="ko-KR" altLang="en-US" sz="8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 바</a:t>
            </a:r>
            <a:endParaRPr lang="ko-KR" altLang="en-US" sz="8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6604430" y="417012"/>
            <a:ext cx="775882" cy="20372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accent3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8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이미지 필드</a:t>
            </a:r>
            <a:endParaRPr lang="ko-KR" altLang="en-US" sz="8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4913839" y="417012"/>
            <a:ext cx="717124" cy="20372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8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체크박</a:t>
            </a:r>
            <a:r>
              <a:rPr lang="ko-KR" altLang="en-US" sz="8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스</a:t>
            </a:r>
          </a:p>
        </p:txBody>
      </p:sp>
      <p:cxnSp>
        <p:nvCxnSpPr>
          <p:cNvPr id="59" name="직선 화살표 연결선 58"/>
          <p:cNvCxnSpPr/>
          <p:nvPr/>
        </p:nvCxnSpPr>
        <p:spPr>
          <a:xfrm>
            <a:off x="7557864" y="432540"/>
            <a:ext cx="855310" cy="0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직사각형 59"/>
          <p:cNvSpPr/>
          <p:nvPr/>
        </p:nvSpPr>
        <p:spPr>
          <a:xfrm>
            <a:off x="7524328" y="421929"/>
            <a:ext cx="888846" cy="233387"/>
          </a:xfrm>
          <a:prstGeom prst="rect">
            <a:avLst/>
          </a:prstGeom>
          <a:noFill/>
          <a:ln w="1905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8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화면 변화 화살표</a:t>
            </a:r>
            <a:endParaRPr lang="ko-KR" altLang="en-US" sz="8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graphicFrame>
        <p:nvGraphicFramePr>
          <p:cNvPr id="62" name="Google Shape;564;p47"/>
          <p:cNvGraphicFramePr/>
          <p:nvPr>
            <p:extLst>
              <p:ext uri="{D42A27DB-BD31-4B8C-83A1-F6EECF244321}">
                <p14:modId xmlns:p14="http://schemas.microsoft.com/office/powerpoint/2010/main" val="2295318978"/>
              </p:ext>
            </p:extLst>
          </p:nvPr>
        </p:nvGraphicFramePr>
        <p:xfrm>
          <a:off x="5301997" y="1742093"/>
          <a:ext cx="3590483" cy="3210460"/>
        </p:xfrm>
        <a:graphic>
          <a:graphicData uri="http://schemas.openxmlformats.org/drawingml/2006/table">
            <a:tbl>
              <a:tblPr/>
              <a:tblGrid>
                <a:gridCol w="270979"/>
                <a:gridCol w="609705"/>
                <a:gridCol w="2709799"/>
              </a:tblGrid>
              <a:tr h="24674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sz="1000" u="none" strike="noStrike" cap="none" dirty="0">
                          <a:sym typeface="Gill Sans"/>
                        </a:rPr>
                        <a:t>No</a:t>
                      </a:r>
                      <a:endParaRPr sz="1000" dirty="0"/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sz="1000" u="none" strike="noStrike" cap="none" dirty="0">
                          <a:sym typeface="Gill Sans"/>
                        </a:rPr>
                        <a:t>명칭</a:t>
                      </a:r>
                      <a:endParaRPr sz="1000" b="1" i="0" u="none" strike="noStrike" cap="none" dirty="0">
                        <a:solidFill>
                          <a:schemeClr val="dk1"/>
                        </a:solidFill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sz="1000" u="none" strike="noStrike" cap="none" dirty="0">
                          <a:sym typeface="Gill Sans"/>
                        </a:rPr>
                        <a:t>설명</a:t>
                      </a:r>
                      <a:endParaRPr sz="1000" b="1" i="0" u="none" strike="noStrike" cap="none" dirty="0">
                        <a:solidFill>
                          <a:schemeClr val="dk1"/>
                        </a:solidFill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443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000" u="none" strike="noStrike" cap="none" dirty="0">
                          <a:sym typeface="Malgun Gothic"/>
                        </a:rPr>
                        <a:t>①</a:t>
                      </a:r>
                      <a:endParaRPr sz="10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캐릭터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터치 시 캐릭터를 선택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캐릭터를 선택하면 이미지와 주요 </a:t>
                      </a:r>
                      <a:r>
                        <a:rPr lang="ko-KR" altLang="en-US" sz="1000" dirty="0" err="1" smtClean="0">
                          <a:solidFill>
                            <a:schemeClr val="tx1"/>
                          </a:solidFill>
                        </a:rPr>
                        <a:t>스테이터스가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 선택된 캐릭터의 정보로 바뀜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29132" marR="29132" marT="39581" marB="39581" anchor="ctr"/>
                </a:tc>
              </a:tr>
              <a:tr h="443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000" u="none" strike="noStrike" cap="none" dirty="0">
                          <a:sym typeface="Malgun Gothic"/>
                        </a:rPr>
                        <a:t>②</a:t>
                      </a:r>
                      <a:endParaRPr sz="10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캐릭터 성장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선택된 캐릭터의 </a:t>
                      </a:r>
                      <a:r>
                        <a:rPr lang="ko-KR" altLang="en-US" sz="1000" dirty="0" err="1" smtClean="0">
                          <a:solidFill>
                            <a:schemeClr val="tx1"/>
                          </a:solidFill>
                        </a:rPr>
                        <a:t>레밸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등급 등을 성장 시킬 수 있는 화면으로 이동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29132" marR="29132" marT="39581" marB="39581" anchor="ctr"/>
                </a:tc>
              </a:tr>
              <a:tr h="443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000" u="none" strike="noStrike" cap="none" dirty="0">
                          <a:sym typeface="Malgun Gothic"/>
                        </a:rPr>
                        <a:t>③</a:t>
                      </a:r>
                      <a:endParaRPr sz="10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장비장착 관리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선택된 캐릭터의 장착된 장비를 관리할 수 있는 화면으로 이동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marL="29132" marR="29132" marT="39581" marB="39581" anchor="ctr"/>
                </a:tc>
              </a:tr>
              <a:tr h="443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000" u="none" strike="noStrike" cap="none">
                          <a:sym typeface="Malgun Gothic"/>
                        </a:rPr>
                        <a:t>④</a:t>
                      </a:r>
                      <a:endParaRPr sz="1000" b="0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평가</a:t>
                      </a:r>
                      <a:endParaRPr lang="en-US" altLang="ko-KR" sz="1000" b="0" i="0" u="none" strike="noStrike" cap="none" dirty="0" smtClean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게시판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캐릭터에 대한 평가를 할 수 있는 게시판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 팝업 창 출력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29132" marR="29132" marT="39581" marB="39581" anchor="ctr"/>
                </a:tc>
              </a:tr>
              <a:tr h="443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000" u="none" strike="noStrike" cap="none" dirty="0">
                          <a:sym typeface="Malgun Gothic"/>
                        </a:rPr>
                        <a:t>⑤</a:t>
                      </a:r>
                      <a:endParaRPr sz="10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캐릭터</a:t>
                      </a:r>
                      <a:endParaRPr lang="en-US" altLang="ko-KR" sz="1000" b="0" i="0" u="none" strike="noStrike" cap="none" dirty="0" smtClean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 err="1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커스텀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캐릭터의 외형변경을 할 수 있는 화면으로 이동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marL="29132" marR="29132" marT="39581" marB="39581" anchor="ctr"/>
                </a:tc>
              </a:tr>
            </a:tbl>
          </a:graphicData>
        </a:graphic>
      </p:graphicFrame>
      <p:sp>
        <p:nvSpPr>
          <p:cNvPr id="63" name="직사각형 62"/>
          <p:cNvSpPr/>
          <p:nvPr/>
        </p:nvSpPr>
        <p:spPr>
          <a:xfrm>
            <a:off x="323528" y="4046037"/>
            <a:ext cx="847890" cy="20372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accent3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8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① 캐릭터 선택</a:t>
            </a:r>
            <a:endParaRPr lang="ko-KR" altLang="en-US" sz="8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cxnSp>
        <p:nvCxnSpPr>
          <p:cNvPr id="64" name="직선 화살표 연결선 63"/>
          <p:cNvCxnSpPr>
            <a:stCxn id="47" idx="1"/>
            <a:endCxn id="63" idx="3"/>
          </p:cNvCxnSpPr>
          <p:nvPr/>
        </p:nvCxnSpPr>
        <p:spPr>
          <a:xfrm flipH="1" flipV="1">
            <a:off x="1171418" y="4147900"/>
            <a:ext cx="380679" cy="996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직사각형 64"/>
          <p:cNvSpPr/>
          <p:nvPr/>
        </p:nvSpPr>
        <p:spPr>
          <a:xfrm>
            <a:off x="323528" y="5183058"/>
            <a:ext cx="847890" cy="22385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8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② 캐릭터 성장</a:t>
            </a:r>
            <a:endParaRPr lang="ko-KR" altLang="en-US" sz="8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cxnSp>
        <p:nvCxnSpPr>
          <p:cNvPr id="66" name="직선 화살표 연결선 65"/>
          <p:cNvCxnSpPr>
            <a:stCxn id="131" idx="1"/>
            <a:endCxn id="65" idx="3"/>
          </p:cNvCxnSpPr>
          <p:nvPr/>
        </p:nvCxnSpPr>
        <p:spPr>
          <a:xfrm flipH="1">
            <a:off x="1171418" y="5291896"/>
            <a:ext cx="380679" cy="3090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직사각형 67"/>
          <p:cNvSpPr/>
          <p:nvPr/>
        </p:nvSpPr>
        <p:spPr>
          <a:xfrm>
            <a:off x="323528" y="5497383"/>
            <a:ext cx="847890" cy="22385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③</a:t>
            </a:r>
            <a:r>
              <a:rPr lang="ko-KR" altLang="en-US" sz="8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 장비장착 관리</a:t>
            </a:r>
            <a:endParaRPr lang="ko-KR" altLang="en-US" sz="8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cxnSp>
        <p:nvCxnSpPr>
          <p:cNvPr id="71" name="직선 화살표 연결선 70"/>
          <p:cNvCxnSpPr>
            <a:stCxn id="132" idx="2"/>
            <a:endCxn id="68" idx="3"/>
          </p:cNvCxnSpPr>
          <p:nvPr/>
        </p:nvCxnSpPr>
        <p:spPr>
          <a:xfrm rot="5400000">
            <a:off x="1701073" y="4967729"/>
            <a:ext cx="111928" cy="1171237"/>
          </a:xfrm>
          <a:prstGeom prst="bentConnector2">
            <a:avLst/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직사각형 75"/>
          <p:cNvSpPr/>
          <p:nvPr/>
        </p:nvSpPr>
        <p:spPr>
          <a:xfrm>
            <a:off x="4056326" y="5497727"/>
            <a:ext cx="857513" cy="2235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⑤</a:t>
            </a:r>
            <a:r>
              <a:rPr lang="ko-KR" altLang="en-US" sz="8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 캐릭터 </a:t>
            </a:r>
            <a:r>
              <a:rPr lang="ko-KR" altLang="en-US" sz="800" b="1" dirty="0" err="1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커스텀</a:t>
            </a:r>
            <a:endParaRPr lang="ko-KR" altLang="en-US" sz="8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cxnSp>
        <p:nvCxnSpPr>
          <p:cNvPr id="77" name="직선 화살표 연결선 76"/>
          <p:cNvCxnSpPr>
            <a:stCxn id="134" idx="3"/>
            <a:endCxn id="84" idx="1"/>
          </p:cNvCxnSpPr>
          <p:nvPr/>
        </p:nvCxnSpPr>
        <p:spPr>
          <a:xfrm>
            <a:off x="3707787" y="5291896"/>
            <a:ext cx="348539" cy="807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/>
          <p:cNvCxnSpPr>
            <a:stCxn id="133" idx="2"/>
            <a:endCxn id="76" idx="1"/>
          </p:cNvCxnSpPr>
          <p:nvPr/>
        </p:nvCxnSpPr>
        <p:spPr>
          <a:xfrm rot="16200000" flipH="1">
            <a:off x="3435858" y="4989015"/>
            <a:ext cx="112100" cy="1128836"/>
          </a:xfrm>
          <a:prstGeom prst="bentConnector2">
            <a:avLst/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모서리가 둥근 직사각형 83"/>
          <p:cNvSpPr/>
          <p:nvPr/>
        </p:nvSpPr>
        <p:spPr>
          <a:xfrm>
            <a:off x="4056326" y="5178491"/>
            <a:ext cx="857513" cy="228423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8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④ 평가게시판</a:t>
            </a:r>
            <a:endParaRPr lang="ko-KR" altLang="en-US" sz="8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92513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직사각형 85"/>
          <p:cNvSpPr/>
          <p:nvPr/>
        </p:nvSpPr>
        <p:spPr>
          <a:xfrm>
            <a:off x="1382092" y="1704106"/>
            <a:ext cx="2434587" cy="432672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Scene</a:t>
            </a:r>
            <a:endParaRPr lang="ko-KR" altLang="en-US" sz="8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89" name="직사각형 88"/>
          <p:cNvSpPr/>
          <p:nvPr/>
        </p:nvSpPr>
        <p:spPr>
          <a:xfrm>
            <a:off x="1383588" y="1700479"/>
            <a:ext cx="2436015" cy="52977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96" name="직사각형 95"/>
          <p:cNvSpPr/>
          <p:nvPr/>
        </p:nvSpPr>
        <p:spPr>
          <a:xfrm>
            <a:off x="1426786" y="1777652"/>
            <a:ext cx="429963" cy="41618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1000" dirty="0" err="1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계정레</a:t>
            </a:r>
            <a:r>
              <a:rPr lang="ko-KR" altLang="en-US" sz="1000" dirty="0" err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밸</a:t>
            </a:r>
            <a:endParaRPr lang="ko-KR" altLang="en-US" sz="1000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98" name="직사각형 97"/>
          <p:cNvSpPr/>
          <p:nvPr/>
        </p:nvSpPr>
        <p:spPr>
          <a:xfrm>
            <a:off x="2866992" y="1774698"/>
            <a:ext cx="890189" cy="198892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통상재</a:t>
            </a:r>
            <a:r>
              <a:rPr lang="ko-KR" altLang="en-US" sz="1000" dirty="0">
                <a:solidFill>
                  <a:schemeClr val="tx1"/>
                </a:solidFill>
              </a:rPr>
              <a:t>화</a:t>
            </a:r>
          </a:p>
        </p:txBody>
      </p:sp>
      <p:sp>
        <p:nvSpPr>
          <p:cNvPr id="102" name="직사각형 101"/>
          <p:cNvSpPr/>
          <p:nvPr/>
        </p:nvSpPr>
        <p:spPr>
          <a:xfrm>
            <a:off x="1918323" y="1774698"/>
            <a:ext cx="890189" cy="198892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1000" dirty="0" err="1" smtClean="0">
                <a:solidFill>
                  <a:schemeClr val="tx1"/>
                </a:solidFill>
              </a:rPr>
              <a:t>빌링재</a:t>
            </a:r>
            <a:r>
              <a:rPr lang="ko-KR" altLang="en-US" sz="1000" dirty="0" err="1">
                <a:solidFill>
                  <a:schemeClr val="tx1"/>
                </a:solidFill>
              </a:rPr>
              <a:t>화</a:t>
            </a:r>
            <a:r>
              <a:rPr lang="en-US" altLang="ko-KR" sz="1000" dirty="0" smtClean="0">
                <a:solidFill>
                  <a:schemeClr val="tx1"/>
                </a:solidFill>
              </a:rPr>
              <a:t> 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05" name="직사각형 104"/>
          <p:cNvSpPr/>
          <p:nvPr/>
        </p:nvSpPr>
        <p:spPr>
          <a:xfrm>
            <a:off x="2866992" y="2005769"/>
            <a:ext cx="890189" cy="198892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PVP</a:t>
            </a:r>
            <a:r>
              <a:rPr lang="ko-KR" altLang="en-US" sz="1000" dirty="0" err="1" smtClean="0">
                <a:solidFill>
                  <a:schemeClr val="tx1"/>
                </a:solidFill>
              </a:rPr>
              <a:t>스테미너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07" name="직사각형 106"/>
          <p:cNvSpPr/>
          <p:nvPr/>
        </p:nvSpPr>
        <p:spPr>
          <a:xfrm>
            <a:off x="1918323" y="2005769"/>
            <a:ext cx="890189" cy="198892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1000" dirty="0" err="1" smtClean="0">
                <a:solidFill>
                  <a:schemeClr val="tx1"/>
                </a:solidFill>
              </a:rPr>
              <a:t>스테미</a:t>
            </a:r>
            <a:r>
              <a:rPr lang="ko-KR" altLang="en-US" sz="1000" dirty="0" err="1">
                <a:solidFill>
                  <a:schemeClr val="tx1"/>
                </a:solidFill>
              </a:rPr>
              <a:t>너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14" name="직사각형 113"/>
          <p:cNvSpPr/>
          <p:nvPr/>
        </p:nvSpPr>
        <p:spPr>
          <a:xfrm>
            <a:off x="1382092" y="3865473"/>
            <a:ext cx="2434587" cy="109942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15" name="직사각형 114"/>
          <p:cNvSpPr/>
          <p:nvPr/>
        </p:nvSpPr>
        <p:spPr>
          <a:xfrm>
            <a:off x="1382092" y="4964900"/>
            <a:ext cx="2434587" cy="67132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17" name="직사각형 116"/>
          <p:cNvSpPr/>
          <p:nvPr/>
        </p:nvSpPr>
        <p:spPr>
          <a:xfrm>
            <a:off x="1390232" y="2239781"/>
            <a:ext cx="1216890" cy="162768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accent3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캐릭터 이미지</a:t>
            </a:r>
            <a:endParaRPr lang="ko-KR" altLang="en-US" sz="10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19" name="직사각형 118"/>
          <p:cNvSpPr/>
          <p:nvPr/>
        </p:nvSpPr>
        <p:spPr>
          <a:xfrm>
            <a:off x="2654104" y="2282664"/>
            <a:ext cx="1103075" cy="1238064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주요 </a:t>
            </a:r>
            <a:r>
              <a:rPr lang="ko-KR" altLang="en-US" sz="1000" b="1" dirty="0" err="1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스테이터스</a:t>
            </a:r>
            <a:endParaRPr lang="ko-KR" altLang="en-US" sz="10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20" name="직사각형 119"/>
          <p:cNvSpPr/>
          <p:nvPr/>
        </p:nvSpPr>
        <p:spPr>
          <a:xfrm>
            <a:off x="2718598" y="3558932"/>
            <a:ext cx="240083" cy="25157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accent3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8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스킬</a:t>
            </a:r>
            <a:endParaRPr lang="ko-KR" altLang="en-US" sz="8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21" name="직사각형 120"/>
          <p:cNvSpPr/>
          <p:nvPr/>
        </p:nvSpPr>
        <p:spPr>
          <a:xfrm>
            <a:off x="3061487" y="3558932"/>
            <a:ext cx="240083" cy="25157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accent3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8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스킬</a:t>
            </a:r>
            <a:endParaRPr lang="ko-KR" altLang="en-US" sz="8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22" name="직사각형 121"/>
          <p:cNvSpPr/>
          <p:nvPr/>
        </p:nvSpPr>
        <p:spPr>
          <a:xfrm>
            <a:off x="3420596" y="3558932"/>
            <a:ext cx="240083" cy="25157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accent3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8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스킬</a:t>
            </a:r>
            <a:endParaRPr lang="ko-KR" altLang="en-US" sz="8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31" name="직사각형 130"/>
          <p:cNvSpPr/>
          <p:nvPr/>
        </p:nvSpPr>
        <p:spPr>
          <a:xfrm>
            <a:off x="1552097" y="5086408"/>
            <a:ext cx="411444" cy="41097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성</a:t>
            </a:r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장</a:t>
            </a:r>
          </a:p>
        </p:txBody>
      </p:sp>
      <p:sp>
        <p:nvSpPr>
          <p:cNvPr id="132" name="직사각형 131"/>
          <p:cNvSpPr/>
          <p:nvPr/>
        </p:nvSpPr>
        <p:spPr>
          <a:xfrm>
            <a:off x="2136933" y="5086408"/>
            <a:ext cx="411444" cy="41097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장</a:t>
            </a:r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비</a:t>
            </a:r>
          </a:p>
        </p:txBody>
      </p:sp>
      <p:sp>
        <p:nvSpPr>
          <p:cNvPr id="133" name="직사각형 132"/>
          <p:cNvSpPr/>
          <p:nvPr/>
        </p:nvSpPr>
        <p:spPr>
          <a:xfrm>
            <a:off x="2721768" y="5086408"/>
            <a:ext cx="411444" cy="41097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1000" b="1" dirty="0" err="1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커스</a:t>
            </a:r>
            <a:r>
              <a:rPr lang="ko-KR" altLang="en-US" sz="1000" b="1" dirty="0" err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텀</a:t>
            </a:r>
            <a:endParaRPr lang="ko-KR" altLang="en-US" sz="10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34" name="직사각형 133"/>
          <p:cNvSpPr/>
          <p:nvPr/>
        </p:nvSpPr>
        <p:spPr>
          <a:xfrm>
            <a:off x="3296343" y="5086408"/>
            <a:ext cx="411444" cy="41097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평</a:t>
            </a:r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점</a:t>
            </a:r>
          </a:p>
        </p:txBody>
      </p:sp>
      <p:sp>
        <p:nvSpPr>
          <p:cNvPr id="135" name="직사각형 134"/>
          <p:cNvSpPr/>
          <p:nvPr/>
        </p:nvSpPr>
        <p:spPr>
          <a:xfrm>
            <a:off x="2071358" y="4420795"/>
            <a:ext cx="535764" cy="52738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accent3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00" name="직사각형 99"/>
          <p:cNvSpPr/>
          <p:nvPr/>
        </p:nvSpPr>
        <p:spPr>
          <a:xfrm>
            <a:off x="1382093" y="5636230"/>
            <a:ext cx="420440" cy="39106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03" name="직사각형 102"/>
          <p:cNvSpPr/>
          <p:nvPr/>
        </p:nvSpPr>
        <p:spPr>
          <a:xfrm>
            <a:off x="1841015" y="5662333"/>
            <a:ext cx="325461" cy="325461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캐릭터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109" name="직사각형 108"/>
          <p:cNvSpPr/>
          <p:nvPr/>
        </p:nvSpPr>
        <p:spPr>
          <a:xfrm>
            <a:off x="1436024" y="5662333"/>
            <a:ext cx="325461" cy="32546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홈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70" name="Google Shape;565;p47"/>
          <p:cNvSpPr txBox="1"/>
          <p:nvPr/>
        </p:nvSpPr>
        <p:spPr>
          <a:xfrm>
            <a:off x="179512" y="764704"/>
            <a:ext cx="734481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b="1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캐릭터 관리 화면 </a:t>
            </a:r>
            <a:r>
              <a:rPr lang="en-US" altLang="ko-KR" sz="2000" b="1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</a:t>
            </a:r>
            <a:r>
              <a:rPr lang="ko-KR" altLang="en-US" sz="2000" b="1" dirty="0" err="1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컨퍼넌트</a:t>
            </a:r>
            <a:endParaRPr sz="20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2212263" y="5636230"/>
            <a:ext cx="1607340" cy="39106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06" name="직사각형 105"/>
          <p:cNvSpPr/>
          <p:nvPr/>
        </p:nvSpPr>
        <p:spPr>
          <a:xfrm>
            <a:off x="3460978" y="5662333"/>
            <a:ext cx="325461" cy="32546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커뮤니티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108" name="직사각형 107"/>
          <p:cNvSpPr/>
          <p:nvPr/>
        </p:nvSpPr>
        <p:spPr>
          <a:xfrm>
            <a:off x="2650997" y="5662333"/>
            <a:ext cx="325461" cy="32546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파티구성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110" name="직사각형 109"/>
          <p:cNvSpPr/>
          <p:nvPr/>
        </p:nvSpPr>
        <p:spPr>
          <a:xfrm>
            <a:off x="3055987" y="5662333"/>
            <a:ext cx="325461" cy="32546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900" dirty="0" err="1">
                <a:solidFill>
                  <a:schemeClr val="tx1"/>
                </a:solidFill>
              </a:rPr>
              <a:t>샵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101" name="직사각형 100"/>
          <p:cNvSpPr/>
          <p:nvPr/>
        </p:nvSpPr>
        <p:spPr>
          <a:xfrm>
            <a:off x="2246005" y="5662333"/>
            <a:ext cx="325461" cy="32546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아이템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1552097" y="4476808"/>
            <a:ext cx="411444" cy="41097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캐릭</a:t>
            </a:r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터</a:t>
            </a:r>
          </a:p>
        </p:txBody>
      </p:sp>
      <p:sp>
        <p:nvSpPr>
          <p:cNvPr id="44" name="직사각형 43"/>
          <p:cNvSpPr/>
          <p:nvPr/>
        </p:nvSpPr>
        <p:spPr>
          <a:xfrm>
            <a:off x="2136933" y="4476808"/>
            <a:ext cx="411444" cy="41097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캐릭</a:t>
            </a:r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터</a:t>
            </a:r>
          </a:p>
        </p:txBody>
      </p:sp>
      <p:sp>
        <p:nvSpPr>
          <p:cNvPr id="45" name="직사각형 44"/>
          <p:cNvSpPr/>
          <p:nvPr/>
        </p:nvSpPr>
        <p:spPr>
          <a:xfrm>
            <a:off x="2721768" y="4476808"/>
            <a:ext cx="411444" cy="41097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캐릭</a:t>
            </a:r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터</a:t>
            </a:r>
          </a:p>
        </p:txBody>
      </p:sp>
      <p:sp>
        <p:nvSpPr>
          <p:cNvPr id="46" name="직사각형 45"/>
          <p:cNvSpPr/>
          <p:nvPr/>
        </p:nvSpPr>
        <p:spPr>
          <a:xfrm>
            <a:off x="3296343" y="4476808"/>
            <a:ext cx="411444" cy="41097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캐릭</a:t>
            </a:r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터</a:t>
            </a:r>
          </a:p>
        </p:txBody>
      </p:sp>
      <p:sp>
        <p:nvSpPr>
          <p:cNvPr id="47" name="직사각형 46"/>
          <p:cNvSpPr/>
          <p:nvPr/>
        </p:nvSpPr>
        <p:spPr>
          <a:xfrm>
            <a:off x="1552097" y="3943408"/>
            <a:ext cx="411444" cy="41097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캐릭</a:t>
            </a:r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터</a:t>
            </a:r>
          </a:p>
        </p:txBody>
      </p:sp>
      <p:sp>
        <p:nvSpPr>
          <p:cNvPr id="48" name="직사각형 47"/>
          <p:cNvSpPr/>
          <p:nvPr/>
        </p:nvSpPr>
        <p:spPr>
          <a:xfrm>
            <a:off x="2136933" y="3943408"/>
            <a:ext cx="411444" cy="41097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캐릭</a:t>
            </a:r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터</a:t>
            </a:r>
          </a:p>
        </p:txBody>
      </p:sp>
      <p:sp>
        <p:nvSpPr>
          <p:cNvPr id="49" name="직사각형 48"/>
          <p:cNvSpPr/>
          <p:nvPr/>
        </p:nvSpPr>
        <p:spPr>
          <a:xfrm>
            <a:off x="2721768" y="3943408"/>
            <a:ext cx="411444" cy="41097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캐릭</a:t>
            </a:r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터</a:t>
            </a:r>
          </a:p>
        </p:txBody>
      </p:sp>
      <p:sp>
        <p:nvSpPr>
          <p:cNvPr id="50" name="직사각형 49"/>
          <p:cNvSpPr/>
          <p:nvPr/>
        </p:nvSpPr>
        <p:spPr>
          <a:xfrm>
            <a:off x="3296343" y="3943408"/>
            <a:ext cx="411444" cy="41097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캐릭</a:t>
            </a:r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터</a:t>
            </a:r>
          </a:p>
        </p:txBody>
      </p:sp>
      <p:sp>
        <p:nvSpPr>
          <p:cNvPr id="51" name="직사각형 50"/>
          <p:cNvSpPr/>
          <p:nvPr/>
        </p:nvSpPr>
        <p:spPr>
          <a:xfrm>
            <a:off x="1243866" y="410383"/>
            <a:ext cx="617101" cy="21698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8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Scene</a:t>
            </a:r>
            <a:endParaRPr lang="ko-KR" altLang="en-US" sz="8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2834433" y="417012"/>
            <a:ext cx="491174" cy="20372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8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버튼</a:t>
            </a:r>
            <a:endParaRPr lang="ko-KR" altLang="en-US" sz="8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53" name="모서리가 둥근 직사각형 52"/>
          <p:cNvSpPr/>
          <p:nvPr/>
        </p:nvSpPr>
        <p:spPr>
          <a:xfrm>
            <a:off x="4239378" y="404664"/>
            <a:ext cx="575669" cy="228423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ctr"/>
            <a:r>
              <a:rPr lang="ko-KR" altLang="en-US" sz="8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팝업 창</a:t>
            </a:r>
            <a:endParaRPr lang="ko-KR" altLang="en-US" sz="8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1959759" y="417012"/>
            <a:ext cx="775882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8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텍스트 필드</a:t>
            </a:r>
            <a:endParaRPr lang="ko-KR" altLang="en-US" sz="8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3424399" y="416715"/>
            <a:ext cx="716187" cy="20432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8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비활성 버튼</a:t>
            </a:r>
            <a:endParaRPr lang="ko-KR" altLang="en-US" sz="8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5729755" y="417012"/>
            <a:ext cx="775882" cy="20372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800" b="1" dirty="0" err="1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프로그레스</a:t>
            </a:r>
            <a:r>
              <a:rPr lang="ko-KR" altLang="en-US" sz="8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 바</a:t>
            </a:r>
            <a:endParaRPr lang="ko-KR" altLang="en-US" sz="8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6604430" y="417012"/>
            <a:ext cx="775882" cy="20372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accent3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8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이미지 필드</a:t>
            </a:r>
            <a:endParaRPr lang="ko-KR" altLang="en-US" sz="8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4913839" y="417012"/>
            <a:ext cx="717124" cy="20372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8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체크박</a:t>
            </a:r>
            <a:r>
              <a:rPr lang="ko-KR" altLang="en-US" sz="8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스</a:t>
            </a:r>
          </a:p>
        </p:txBody>
      </p:sp>
      <p:cxnSp>
        <p:nvCxnSpPr>
          <p:cNvPr id="59" name="직선 화살표 연결선 58"/>
          <p:cNvCxnSpPr/>
          <p:nvPr/>
        </p:nvCxnSpPr>
        <p:spPr>
          <a:xfrm>
            <a:off x="7557864" y="432540"/>
            <a:ext cx="855310" cy="0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직사각형 59"/>
          <p:cNvSpPr/>
          <p:nvPr/>
        </p:nvSpPr>
        <p:spPr>
          <a:xfrm>
            <a:off x="7524328" y="421929"/>
            <a:ext cx="888846" cy="233387"/>
          </a:xfrm>
          <a:prstGeom prst="rect">
            <a:avLst/>
          </a:prstGeom>
          <a:noFill/>
          <a:ln w="1905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8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화면 변화 화살표</a:t>
            </a:r>
            <a:endParaRPr lang="ko-KR" altLang="en-US" sz="8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graphicFrame>
        <p:nvGraphicFramePr>
          <p:cNvPr id="62" name="Google Shape;564;p47"/>
          <p:cNvGraphicFramePr/>
          <p:nvPr>
            <p:extLst>
              <p:ext uri="{D42A27DB-BD31-4B8C-83A1-F6EECF244321}">
                <p14:modId xmlns:p14="http://schemas.microsoft.com/office/powerpoint/2010/main" val="4058612084"/>
              </p:ext>
            </p:extLst>
          </p:nvPr>
        </p:nvGraphicFramePr>
        <p:xfrm>
          <a:off x="5301997" y="1742093"/>
          <a:ext cx="3590483" cy="4267760"/>
        </p:xfrm>
        <a:graphic>
          <a:graphicData uri="http://schemas.openxmlformats.org/drawingml/2006/table">
            <a:tbl>
              <a:tblPr/>
              <a:tblGrid>
                <a:gridCol w="270979"/>
                <a:gridCol w="609705"/>
                <a:gridCol w="2709799"/>
              </a:tblGrid>
              <a:tr h="24674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sz="1000" u="none" strike="noStrike" cap="none" dirty="0">
                          <a:solidFill>
                            <a:schemeClr val="tx1"/>
                          </a:solidFill>
                          <a:sym typeface="Gill Sans"/>
                        </a:rPr>
                        <a:t>No</a:t>
                      </a:r>
                      <a:endParaRPr sz="1000" dirty="0">
                        <a:solidFill>
                          <a:schemeClr val="tx1"/>
                        </a:solidFill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sz="1000" u="none" strike="noStrike" cap="none" dirty="0">
                          <a:solidFill>
                            <a:schemeClr val="tx1"/>
                          </a:solidFill>
                          <a:sym typeface="Gill Sans"/>
                        </a:rPr>
                        <a:t>명칭</a:t>
                      </a:r>
                      <a:endParaRPr sz="1000" b="1" i="0" u="none" strike="noStrike" cap="none" dirty="0">
                        <a:solidFill>
                          <a:schemeClr val="tx1"/>
                        </a:solidFill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sz="1000" u="none" strike="noStrike" cap="none" dirty="0">
                          <a:solidFill>
                            <a:schemeClr val="tx1"/>
                          </a:solidFill>
                          <a:sym typeface="Gill Sans"/>
                        </a:rPr>
                        <a:t>설명</a:t>
                      </a:r>
                      <a:endParaRPr sz="1000" b="1" i="0" u="none" strike="noStrike" cap="none" dirty="0">
                        <a:solidFill>
                          <a:schemeClr val="tx1"/>
                        </a:solidFill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443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000" u="none" strike="noStrike" cap="none" dirty="0">
                          <a:solidFill>
                            <a:schemeClr val="tx1"/>
                          </a:solidFill>
                          <a:sym typeface="Malgun Gothic"/>
                        </a:rPr>
                        <a:t>①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캐릭터 이미지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선택된 캐릭터의 이미지를 출력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29132" marR="29132" marT="39581" marB="39581" anchor="ctr"/>
                </a:tc>
              </a:tr>
              <a:tr h="443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000" u="none" strike="noStrike" cap="none" dirty="0">
                          <a:solidFill>
                            <a:schemeClr val="tx1"/>
                          </a:solidFill>
                          <a:sym typeface="Malgun Gothic"/>
                        </a:rPr>
                        <a:t>②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주요</a:t>
                      </a:r>
                      <a:r>
                        <a:rPr lang="en-US" altLang="ko-KR" sz="1000" b="0" i="0" u="none" strike="noStrike" cap="none" baseline="0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ko-KR" altLang="en-US" sz="1000" b="0" i="0" u="none" strike="noStrike" cap="none" dirty="0" err="1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스테이터스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선택된 캐릭터의 주요 </a:t>
                      </a:r>
                      <a:r>
                        <a:rPr lang="ko-KR" altLang="en-US" sz="1000" dirty="0" err="1" smtClean="0">
                          <a:solidFill>
                            <a:schemeClr val="tx1"/>
                          </a:solidFill>
                        </a:rPr>
                        <a:t>스테이터스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 정보를 출력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29132" marR="29132" marT="39581" marB="39581" anchor="ctr"/>
                </a:tc>
              </a:tr>
              <a:tr h="443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000" u="none" strike="noStrike" cap="none" dirty="0">
                          <a:solidFill>
                            <a:schemeClr val="tx1"/>
                          </a:solidFill>
                          <a:sym typeface="Malgun Gothic"/>
                        </a:rPr>
                        <a:t>③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목록</a:t>
                      </a:r>
                      <a:endParaRPr lang="en-US" altLang="ko-KR" sz="1000" b="0" i="0" u="none" strike="noStrike" cap="none" dirty="0" smtClean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캐릭터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터치 시 캐릭터를 선택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캐릭터를 선택하면 이미지와 주요 </a:t>
                      </a:r>
                      <a:r>
                        <a:rPr lang="ko-KR" altLang="en-US" sz="1000" dirty="0" err="1" smtClean="0">
                          <a:solidFill>
                            <a:schemeClr val="tx1"/>
                          </a:solidFill>
                        </a:rPr>
                        <a:t>스테이터스가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 선택된 캐릭터의 정보로 바뀜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29132" marR="29132" marT="39581" marB="39581" anchor="ctr"/>
                </a:tc>
              </a:tr>
              <a:tr h="443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000" u="none" strike="noStrike" cap="none">
                          <a:solidFill>
                            <a:schemeClr val="tx1"/>
                          </a:solidFill>
                          <a:sym typeface="Malgun Gothic"/>
                        </a:rPr>
                        <a:t>④</a:t>
                      </a:r>
                      <a:endParaRPr sz="1000" b="0" i="0" u="none" strike="noStrike" cap="none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캐릭터 성장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선택된 캐릭터의 </a:t>
                      </a:r>
                      <a:r>
                        <a:rPr lang="ko-KR" altLang="en-US" sz="1000" dirty="0" err="1" smtClean="0">
                          <a:solidFill>
                            <a:schemeClr val="tx1"/>
                          </a:solidFill>
                        </a:rPr>
                        <a:t>레밸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등급 등을 성장 시킬 수 있는 화면으로 이동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29132" marR="29132" marT="39581" marB="39581" anchor="ctr"/>
                </a:tc>
              </a:tr>
              <a:tr h="443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000" u="none" strike="noStrike" cap="none" dirty="0">
                          <a:solidFill>
                            <a:schemeClr val="tx1"/>
                          </a:solidFill>
                          <a:sym typeface="Malgun Gothic"/>
                        </a:rPr>
                        <a:t>⑤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장비장착 관리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선택된 캐릭터의 장착된 장비를 관리할 수 있는 화면으로 이동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marL="29132" marR="29132" marT="39581" marB="39581" anchor="ctr"/>
                </a:tc>
              </a:tr>
              <a:tr h="443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altLang="en-US" sz="1000" b="0" i="0" u="none" strike="noStrike" cap="none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⑥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평가</a:t>
                      </a:r>
                      <a:endParaRPr lang="en-US" altLang="ko-KR" sz="1000" b="0" i="0" u="none" strike="noStrike" cap="none" dirty="0" smtClean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게시판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캐릭터에 대한 평가를 할 수 있는 게시판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 팝업 창 출력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29132" marR="29132" marT="39581" marB="39581" anchor="ctr"/>
                </a:tc>
              </a:tr>
              <a:tr h="443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altLang="en-US" sz="1000" b="0" i="0" u="none" strike="noStrike" cap="none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⑦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캐릭터</a:t>
                      </a:r>
                      <a:endParaRPr lang="en-US" altLang="ko-KR" sz="1000" b="0" i="0" u="none" strike="noStrike" cap="none" dirty="0" smtClean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 err="1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커스텀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캐릭터의 외형변경을 할 수 있는 화면으로 이동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marL="29132" marR="29132" marT="39581" marB="39581" anchor="ctr"/>
                </a:tc>
              </a:tr>
            </a:tbl>
          </a:graphicData>
        </a:graphic>
      </p:graphicFrame>
      <p:cxnSp>
        <p:nvCxnSpPr>
          <p:cNvPr id="99" name="직선 화살표 연결선 98"/>
          <p:cNvCxnSpPr/>
          <p:nvPr/>
        </p:nvCxnSpPr>
        <p:spPr>
          <a:xfrm flipH="1">
            <a:off x="1120950" y="2933399"/>
            <a:ext cx="431466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직사각형 103"/>
          <p:cNvSpPr/>
          <p:nvPr/>
        </p:nvSpPr>
        <p:spPr>
          <a:xfrm>
            <a:off x="886441" y="2813063"/>
            <a:ext cx="234507" cy="234507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①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1" name="직사각형 110"/>
          <p:cNvSpPr/>
          <p:nvPr/>
        </p:nvSpPr>
        <p:spPr>
          <a:xfrm>
            <a:off x="4001115" y="2812763"/>
            <a:ext cx="234507" cy="234507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②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112" name="직선 화살표 연결선 111"/>
          <p:cNvCxnSpPr/>
          <p:nvPr/>
        </p:nvCxnSpPr>
        <p:spPr>
          <a:xfrm>
            <a:off x="3660679" y="2933399"/>
            <a:ext cx="341866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화살표 연결선 112"/>
          <p:cNvCxnSpPr/>
          <p:nvPr/>
        </p:nvCxnSpPr>
        <p:spPr>
          <a:xfrm flipH="1">
            <a:off x="1120950" y="4125055"/>
            <a:ext cx="520817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직사각형 115"/>
          <p:cNvSpPr/>
          <p:nvPr/>
        </p:nvSpPr>
        <p:spPr>
          <a:xfrm>
            <a:off x="881109" y="3986581"/>
            <a:ext cx="234507" cy="234507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③</a:t>
            </a:r>
          </a:p>
        </p:txBody>
      </p:sp>
      <p:cxnSp>
        <p:nvCxnSpPr>
          <p:cNvPr id="118" name="직선 화살표 연결선 117"/>
          <p:cNvCxnSpPr>
            <a:stCxn id="135" idx="1"/>
          </p:cNvCxnSpPr>
          <p:nvPr/>
        </p:nvCxnSpPr>
        <p:spPr>
          <a:xfrm flipH="1" flipV="1">
            <a:off x="1120952" y="4682295"/>
            <a:ext cx="950406" cy="219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직사각형 122"/>
          <p:cNvSpPr/>
          <p:nvPr/>
        </p:nvSpPr>
        <p:spPr>
          <a:xfrm>
            <a:off x="886439" y="4562645"/>
            <a:ext cx="234507" cy="234507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④</a:t>
            </a:r>
          </a:p>
        </p:txBody>
      </p:sp>
      <p:cxnSp>
        <p:nvCxnSpPr>
          <p:cNvPr id="124" name="직선 화살표 연결선 123"/>
          <p:cNvCxnSpPr/>
          <p:nvPr/>
        </p:nvCxnSpPr>
        <p:spPr>
          <a:xfrm flipH="1">
            <a:off x="1120953" y="5310946"/>
            <a:ext cx="636866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직사각형 124"/>
          <p:cNvSpPr/>
          <p:nvPr/>
        </p:nvSpPr>
        <p:spPr>
          <a:xfrm>
            <a:off x="886438" y="5178850"/>
            <a:ext cx="234507" cy="234507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⑤</a:t>
            </a:r>
          </a:p>
        </p:txBody>
      </p:sp>
    </p:spTree>
    <p:extLst>
      <p:ext uri="{BB962C8B-B14F-4D97-AF65-F5344CB8AC3E}">
        <p14:creationId xmlns:p14="http://schemas.microsoft.com/office/powerpoint/2010/main" val="4148471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직사각형 223"/>
          <p:cNvSpPr/>
          <p:nvPr/>
        </p:nvSpPr>
        <p:spPr>
          <a:xfrm>
            <a:off x="1368208" y="1705960"/>
            <a:ext cx="2475048" cy="436156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8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Scene</a:t>
            </a:r>
            <a:endParaRPr lang="ko-KR" altLang="en-US" sz="8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208" name="직사각형 207"/>
          <p:cNvSpPr/>
          <p:nvPr/>
        </p:nvSpPr>
        <p:spPr>
          <a:xfrm>
            <a:off x="1373782" y="1705960"/>
            <a:ext cx="2462294" cy="53705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218" name="직사각형 217"/>
          <p:cNvSpPr/>
          <p:nvPr/>
        </p:nvSpPr>
        <p:spPr>
          <a:xfrm>
            <a:off x="1420048" y="1784193"/>
            <a:ext cx="435869" cy="421903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1000" dirty="0" err="1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계정레</a:t>
            </a:r>
            <a:r>
              <a:rPr lang="ko-KR" altLang="en-US" sz="1000" dirty="0" err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밸</a:t>
            </a:r>
            <a:endParaRPr lang="ko-KR" altLang="en-US" sz="1000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220" name="직사각형 219"/>
          <p:cNvSpPr/>
          <p:nvPr/>
        </p:nvSpPr>
        <p:spPr>
          <a:xfrm>
            <a:off x="2880036" y="1771543"/>
            <a:ext cx="902416" cy="201624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통상재</a:t>
            </a:r>
            <a:r>
              <a:rPr lang="ko-KR" altLang="en-US" sz="1000" dirty="0">
                <a:solidFill>
                  <a:schemeClr val="tx1"/>
                </a:solidFill>
              </a:rPr>
              <a:t>화</a:t>
            </a:r>
          </a:p>
        </p:txBody>
      </p:sp>
      <p:sp>
        <p:nvSpPr>
          <p:cNvPr id="221" name="직사각형 220"/>
          <p:cNvSpPr/>
          <p:nvPr/>
        </p:nvSpPr>
        <p:spPr>
          <a:xfrm>
            <a:off x="1918336" y="1771543"/>
            <a:ext cx="902416" cy="201624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1000" dirty="0" err="1" smtClean="0">
                <a:solidFill>
                  <a:schemeClr val="tx1"/>
                </a:solidFill>
              </a:rPr>
              <a:t>빌링재</a:t>
            </a:r>
            <a:r>
              <a:rPr lang="ko-KR" altLang="en-US" sz="1000" dirty="0" err="1">
                <a:solidFill>
                  <a:schemeClr val="tx1"/>
                </a:solidFill>
              </a:rPr>
              <a:t>화</a:t>
            </a:r>
            <a:r>
              <a:rPr lang="en-US" altLang="ko-KR" sz="1000" dirty="0" smtClean="0">
                <a:solidFill>
                  <a:schemeClr val="tx1"/>
                </a:solidFill>
              </a:rPr>
              <a:t> 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222" name="직사각형 221"/>
          <p:cNvSpPr/>
          <p:nvPr/>
        </p:nvSpPr>
        <p:spPr>
          <a:xfrm>
            <a:off x="2880036" y="2005788"/>
            <a:ext cx="902416" cy="201624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PVP</a:t>
            </a:r>
            <a:r>
              <a:rPr lang="ko-KR" altLang="en-US" sz="1000" dirty="0" err="1" smtClean="0">
                <a:solidFill>
                  <a:schemeClr val="tx1"/>
                </a:solidFill>
              </a:rPr>
              <a:t>스테미너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223" name="직사각형 222"/>
          <p:cNvSpPr/>
          <p:nvPr/>
        </p:nvSpPr>
        <p:spPr>
          <a:xfrm>
            <a:off x="1918336" y="2005788"/>
            <a:ext cx="902416" cy="201624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1000" dirty="0" err="1" smtClean="0">
                <a:solidFill>
                  <a:schemeClr val="tx1"/>
                </a:solidFill>
              </a:rPr>
              <a:t>스테미</a:t>
            </a:r>
            <a:r>
              <a:rPr lang="ko-KR" altLang="en-US" sz="1000" dirty="0" err="1">
                <a:solidFill>
                  <a:schemeClr val="tx1"/>
                </a:solidFill>
              </a:rPr>
              <a:t>너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225" name="직사각형 224"/>
          <p:cNvSpPr/>
          <p:nvPr/>
        </p:nvSpPr>
        <p:spPr>
          <a:xfrm>
            <a:off x="1372573" y="4003330"/>
            <a:ext cx="2468027" cy="111452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226" name="직사각형 225"/>
          <p:cNvSpPr/>
          <p:nvPr/>
        </p:nvSpPr>
        <p:spPr>
          <a:xfrm>
            <a:off x="1372573" y="5117858"/>
            <a:ext cx="2468027" cy="55590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227" name="직사각형 226"/>
          <p:cNvSpPr/>
          <p:nvPr/>
        </p:nvSpPr>
        <p:spPr>
          <a:xfrm>
            <a:off x="2128256" y="4083349"/>
            <a:ext cx="417095" cy="41662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캐릭</a:t>
            </a:r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터</a:t>
            </a:r>
          </a:p>
        </p:txBody>
      </p:sp>
      <p:sp>
        <p:nvSpPr>
          <p:cNvPr id="228" name="직사각형 227"/>
          <p:cNvSpPr/>
          <p:nvPr/>
        </p:nvSpPr>
        <p:spPr>
          <a:xfrm>
            <a:off x="2721124" y="4083349"/>
            <a:ext cx="417095" cy="41662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캐릭터</a:t>
            </a:r>
            <a:endParaRPr lang="ko-KR" altLang="en-US" sz="10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229" name="직사각형 228"/>
          <p:cNvSpPr/>
          <p:nvPr/>
        </p:nvSpPr>
        <p:spPr>
          <a:xfrm>
            <a:off x="3303592" y="4083349"/>
            <a:ext cx="417095" cy="41662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캐릭</a:t>
            </a:r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터</a:t>
            </a:r>
          </a:p>
        </p:txBody>
      </p:sp>
      <p:sp>
        <p:nvSpPr>
          <p:cNvPr id="230" name="직사각형 229"/>
          <p:cNvSpPr/>
          <p:nvPr/>
        </p:nvSpPr>
        <p:spPr>
          <a:xfrm>
            <a:off x="1535388" y="4624211"/>
            <a:ext cx="417095" cy="41662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캐릭</a:t>
            </a:r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터</a:t>
            </a:r>
          </a:p>
        </p:txBody>
      </p:sp>
      <p:sp>
        <p:nvSpPr>
          <p:cNvPr id="231" name="직사각형 230"/>
          <p:cNvSpPr/>
          <p:nvPr/>
        </p:nvSpPr>
        <p:spPr>
          <a:xfrm>
            <a:off x="2721124" y="4624211"/>
            <a:ext cx="417095" cy="41662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캐릭</a:t>
            </a:r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터</a:t>
            </a:r>
          </a:p>
        </p:txBody>
      </p:sp>
      <p:sp>
        <p:nvSpPr>
          <p:cNvPr id="232" name="직사각형 231"/>
          <p:cNvSpPr/>
          <p:nvPr/>
        </p:nvSpPr>
        <p:spPr>
          <a:xfrm>
            <a:off x="3303592" y="4624211"/>
            <a:ext cx="417095" cy="41662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캐릭</a:t>
            </a:r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터</a:t>
            </a:r>
          </a:p>
        </p:txBody>
      </p:sp>
      <p:sp>
        <p:nvSpPr>
          <p:cNvPr id="234" name="직사각형 233"/>
          <p:cNvSpPr/>
          <p:nvPr/>
        </p:nvSpPr>
        <p:spPr>
          <a:xfrm>
            <a:off x="1535388" y="5168108"/>
            <a:ext cx="417095" cy="41662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성</a:t>
            </a:r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장</a:t>
            </a:r>
          </a:p>
        </p:txBody>
      </p:sp>
      <p:sp>
        <p:nvSpPr>
          <p:cNvPr id="235" name="직사각형 234"/>
          <p:cNvSpPr/>
          <p:nvPr/>
        </p:nvSpPr>
        <p:spPr>
          <a:xfrm>
            <a:off x="2128256" y="5168108"/>
            <a:ext cx="417095" cy="41662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장</a:t>
            </a:r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비</a:t>
            </a:r>
          </a:p>
        </p:txBody>
      </p:sp>
      <p:sp>
        <p:nvSpPr>
          <p:cNvPr id="236" name="직사각형 235"/>
          <p:cNvSpPr/>
          <p:nvPr/>
        </p:nvSpPr>
        <p:spPr>
          <a:xfrm>
            <a:off x="2721124" y="5168108"/>
            <a:ext cx="417095" cy="41662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1000" b="1" dirty="0" err="1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커스</a:t>
            </a:r>
            <a:r>
              <a:rPr lang="ko-KR" altLang="en-US" sz="1000" b="1" dirty="0" err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텀</a:t>
            </a:r>
            <a:endParaRPr lang="ko-KR" altLang="en-US" sz="10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239" name="직사각형 238"/>
          <p:cNvSpPr/>
          <p:nvPr/>
        </p:nvSpPr>
        <p:spPr>
          <a:xfrm>
            <a:off x="3303592" y="5168108"/>
            <a:ext cx="417095" cy="41662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평</a:t>
            </a:r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점</a:t>
            </a:r>
          </a:p>
        </p:txBody>
      </p:sp>
      <p:sp>
        <p:nvSpPr>
          <p:cNvPr id="240" name="직사각형 239"/>
          <p:cNvSpPr/>
          <p:nvPr/>
        </p:nvSpPr>
        <p:spPr>
          <a:xfrm>
            <a:off x="1535388" y="4083349"/>
            <a:ext cx="417095" cy="41662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캐릭터</a:t>
            </a:r>
            <a:endParaRPr lang="ko-KR" altLang="en-US" sz="10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241" name="직사각형 240"/>
          <p:cNvSpPr/>
          <p:nvPr/>
        </p:nvSpPr>
        <p:spPr>
          <a:xfrm>
            <a:off x="2061782" y="4581128"/>
            <a:ext cx="543950" cy="50517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accent3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8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이미지 필드</a:t>
            </a:r>
            <a:endParaRPr lang="ko-KR" altLang="en-US" sz="8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242" name="직사각형 241"/>
          <p:cNvSpPr/>
          <p:nvPr/>
        </p:nvSpPr>
        <p:spPr>
          <a:xfrm>
            <a:off x="2128256" y="4624211"/>
            <a:ext cx="417095" cy="41662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캐릭</a:t>
            </a:r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터</a:t>
            </a:r>
          </a:p>
        </p:txBody>
      </p:sp>
      <p:sp>
        <p:nvSpPr>
          <p:cNvPr id="114" name="직사각형 113"/>
          <p:cNvSpPr/>
          <p:nvPr/>
        </p:nvSpPr>
        <p:spPr>
          <a:xfrm>
            <a:off x="1665980" y="2284618"/>
            <a:ext cx="1871779" cy="168578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accent3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8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빈 영역</a:t>
            </a:r>
            <a:endParaRPr lang="ko-KR" altLang="en-US" sz="8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260" name="직사각형 259"/>
          <p:cNvSpPr/>
          <p:nvPr/>
        </p:nvSpPr>
        <p:spPr>
          <a:xfrm>
            <a:off x="2362704" y="2332163"/>
            <a:ext cx="451262" cy="45524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캐릭</a:t>
            </a:r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터</a:t>
            </a:r>
          </a:p>
        </p:txBody>
      </p:sp>
      <p:sp>
        <p:nvSpPr>
          <p:cNvPr id="266" name="직사각형 265"/>
          <p:cNvSpPr/>
          <p:nvPr/>
        </p:nvSpPr>
        <p:spPr>
          <a:xfrm>
            <a:off x="2976375" y="2332163"/>
            <a:ext cx="451262" cy="45524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빈</a:t>
            </a:r>
            <a:endParaRPr lang="en-US" altLang="ko-KR" sz="1000" b="1" dirty="0" smtClean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  <a:p>
            <a:pPr algn="ctr"/>
            <a:r>
              <a:rPr lang="ko-KR" altLang="en-US" sz="10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영역</a:t>
            </a:r>
            <a:endParaRPr lang="ko-KR" altLang="en-US" sz="10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253" name="직사각형 252"/>
          <p:cNvSpPr/>
          <p:nvPr/>
        </p:nvSpPr>
        <p:spPr>
          <a:xfrm>
            <a:off x="2295248" y="3390513"/>
            <a:ext cx="595570" cy="53706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accent3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8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이미지 필드</a:t>
            </a:r>
            <a:endParaRPr lang="ko-KR" altLang="en-US" sz="8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255" name="직사각형 254"/>
          <p:cNvSpPr/>
          <p:nvPr/>
        </p:nvSpPr>
        <p:spPr>
          <a:xfrm>
            <a:off x="1759434" y="2862625"/>
            <a:ext cx="451262" cy="45524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빈</a:t>
            </a:r>
            <a:endParaRPr lang="en-US" altLang="ko-KR" sz="1000" b="1" dirty="0" smtClean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  <a:p>
            <a:pPr algn="ctr"/>
            <a:r>
              <a:rPr lang="ko-KR" altLang="en-US" sz="10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영역</a:t>
            </a:r>
            <a:endParaRPr lang="ko-KR" altLang="en-US" sz="10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257" name="직사각형 256"/>
          <p:cNvSpPr/>
          <p:nvPr/>
        </p:nvSpPr>
        <p:spPr>
          <a:xfrm>
            <a:off x="1759434" y="3424289"/>
            <a:ext cx="451262" cy="45524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캐릭</a:t>
            </a:r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터</a:t>
            </a:r>
          </a:p>
        </p:txBody>
      </p:sp>
      <p:sp>
        <p:nvSpPr>
          <p:cNvPr id="262" name="직사각형 261"/>
          <p:cNvSpPr/>
          <p:nvPr/>
        </p:nvSpPr>
        <p:spPr>
          <a:xfrm>
            <a:off x="2362704" y="2862625"/>
            <a:ext cx="451262" cy="45524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캐릭</a:t>
            </a:r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터</a:t>
            </a:r>
          </a:p>
        </p:txBody>
      </p:sp>
      <p:sp>
        <p:nvSpPr>
          <p:cNvPr id="264" name="직사각형 263"/>
          <p:cNvSpPr/>
          <p:nvPr/>
        </p:nvSpPr>
        <p:spPr>
          <a:xfrm>
            <a:off x="2362704" y="3424289"/>
            <a:ext cx="451262" cy="45524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캐릭</a:t>
            </a:r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터</a:t>
            </a:r>
          </a:p>
        </p:txBody>
      </p:sp>
      <p:sp>
        <p:nvSpPr>
          <p:cNvPr id="269" name="직사각형 268"/>
          <p:cNvSpPr/>
          <p:nvPr/>
        </p:nvSpPr>
        <p:spPr>
          <a:xfrm>
            <a:off x="2976375" y="2862625"/>
            <a:ext cx="451262" cy="45524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빈</a:t>
            </a:r>
            <a:endParaRPr lang="en-US" altLang="ko-KR" sz="1000" b="1" dirty="0" smtClean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  <a:p>
            <a:pPr algn="ctr"/>
            <a:r>
              <a:rPr lang="ko-KR" altLang="en-US" sz="10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영역</a:t>
            </a:r>
            <a:endParaRPr lang="ko-KR" altLang="en-US" sz="10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271" name="직사각형 270"/>
          <p:cNvSpPr/>
          <p:nvPr/>
        </p:nvSpPr>
        <p:spPr>
          <a:xfrm>
            <a:off x="2976375" y="3424289"/>
            <a:ext cx="451262" cy="45524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캐릭</a:t>
            </a:r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터</a:t>
            </a:r>
          </a:p>
        </p:txBody>
      </p:sp>
      <p:sp>
        <p:nvSpPr>
          <p:cNvPr id="250" name="직사각형 249"/>
          <p:cNvSpPr/>
          <p:nvPr/>
        </p:nvSpPr>
        <p:spPr>
          <a:xfrm>
            <a:off x="1759434" y="2332163"/>
            <a:ext cx="451262" cy="45524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빈</a:t>
            </a:r>
            <a:endParaRPr lang="en-US" altLang="ko-KR" sz="1000" b="1" dirty="0" smtClean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  <a:p>
            <a:pPr algn="ctr"/>
            <a:r>
              <a:rPr lang="ko-KR" altLang="en-US" sz="10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영역</a:t>
            </a:r>
            <a:endParaRPr lang="ko-KR" altLang="en-US" sz="10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cxnSp>
        <p:nvCxnSpPr>
          <p:cNvPr id="159" name="직선 화살표 연결선 158"/>
          <p:cNvCxnSpPr>
            <a:endCxn id="169" idx="1"/>
          </p:cNvCxnSpPr>
          <p:nvPr/>
        </p:nvCxnSpPr>
        <p:spPr>
          <a:xfrm>
            <a:off x="3161264" y="3659044"/>
            <a:ext cx="924213" cy="0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직사각형 168"/>
          <p:cNvSpPr/>
          <p:nvPr/>
        </p:nvSpPr>
        <p:spPr>
          <a:xfrm>
            <a:off x="4085477" y="3538356"/>
            <a:ext cx="843699" cy="24137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② 캐릭터</a:t>
            </a:r>
            <a:endParaRPr lang="en-US" altLang="ko-KR" sz="800" b="1" dirty="0" smtClean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  <a:p>
            <a:pPr algn="ctr"/>
            <a:r>
              <a:rPr lang="ko-KR" altLang="en-US" sz="8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선택 표시</a:t>
            </a:r>
            <a:endParaRPr lang="ko-KR" altLang="en-US" sz="8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cxnSp>
        <p:nvCxnSpPr>
          <p:cNvPr id="173" name="직선 화살표 연결선 172"/>
          <p:cNvCxnSpPr/>
          <p:nvPr/>
        </p:nvCxnSpPr>
        <p:spPr>
          <a:xfrm>
            <a:off x="3161264" y="3078078"/>
            <a:ext cx="924213" cy="0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직사각형 175"/>
          <p:cNvSpPr/>
          <p:nvPr/>
        </p:nvSpPr>
        <p:spPr>
          <a:xfrm>
            <a:off x="4085477" y="4797152"/>
            <a:ext cx="843699" cy="24137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③ 캐릭터 관리메뉴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cxnSp>
        <p:nvCxnSpPr>
          <p:cNvPr id="177" name="직선 화살표 연결선 176"/>
          <p:cNvCxnSpPr>
            <a:stCxn id="229" idx="3"/>
            <a:endCxn id="169" idx="1"/>
          </p:cNvCxnSpPr>
          <p:nvPr/>
        </p:nvCxnSpPr>
        <p:spPr>
          <a:xfrm flipV="1">
            <a:off x="3720687" y="3659044"/>
            <a:ext cx="364790" cy="632615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직사각형 85"/>
          <p:cNvSpPr/>
          <p:nvPr/>
        </p:nvSpPr>
        <p:spPr>
          <a:xfrm>
            <a:off x="1373782" y="5673760"/>
            <a:ext cx="1234737" cy="39106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87" name="직사각형 86"/>
          <p:cNvSpPr/>
          <p:nvPr/>
        </p:nvSpPr>
        <p:spPr>
          <a:xfrm>
            <a:off x="2245724" y="5699863"/>
            <a:ext cx="325461" cy="32546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아이템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88" name="직사각형 87"/>
          <p:cNvSpPr/>
          <p:nvPr/>
        </p:nvSpPr>
        <p:spPr>
          <a:xfrm>
            <a:off x="1840734" y="5699863"/>
            <a:ext cx="325461" cy="32546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캐릭터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90" name="직사각형 89"/>
          <p:cNvSpPr/>
          <p:nvPr/>
        </p:nvSpPr>
        <p:spPr>
          <a:xfrm>
            <a:off x="2650716" y="5699863"/>
            <a:ext cx="325461" cy="325461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파티구성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91" name="직사각형 90"/>
          <p:cNvSpPr/>
          <p:nvPr/>
        </p:nvSpPr>
        <p:spPr>
          <a:xfrm>
            <a:off x="1435743" y="5699863"/>
            <a:ext cx="325461" cy="32546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홈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83" name="Google Shape;565;p47"/>
          <p:cNvSpPr txBox="1"/>
          <p:nvPr/>
        </p:nvSpPr>
        <p:spPr>
          <a:xfrm>
            <a:off x="179512" y="764704"/>
            <a:ext cx="734481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b="1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파티구성 화면 </a:t>
            </a:r>
            <a:r>
              <a:rPr lang="en-US" altLang="ko-KR" sz="2000" b="1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– </a:t>
            </a:r>
            <a:r>
              <a:rPr lang="ko-KR" altLang="en-US" sz="2000" b="1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화면 변화</a:t>
            </a:r>
            <a:endParaRPr sz="20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3" name="직사각형 92"/>
          <p:cNvSpPr/>
          <p:nvPr/>
        </p:nvSpPr>
        <p:spPr>
          <a:xfrm>
            <a:off x="4085477" y="2970750"/>
            <a:ext cx="843699" cy="24137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① 빈 공간</a:t>
            </a:r>
            <a:endParaRPr lang="en-US" altLang="ko-KR" sz="800" b="1" dirty="0" smtClean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  <a:p>
            <a:pPr algn="ctr"/>
            <a:r>
              <a:rPr lang="ko-KR" altLang="en-US" sz="8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선택 표시</a:t>
            </a:r>
            <a:endParaRPr lang="ko-KR" altLang="en-US" sz="8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1243866" y="410383"/>
            <a:ext cx="617101" cy="21698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8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Scene</a:t>
            </a:r>
            <a:endParaRPr lang="ko-KR" altLang="en-US" sz="8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2834433" y="417012"/>
            <a:ext cx="491174" cy="20372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8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버튼</a:t>
            </a:r>
            <a:endParaRPr lang="ko-KR" altLang="en-US" sz="8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55" name="모서리가 둥근 직사각형 54"/>
          <p:cNvSpPr/>
          <p:nvPr/>
        </p:nvSpPr>
        <p:spPr>
          <a:xfrm>
            <a:off x="4239378" y="404664"/>
            <a:ext cx="575669" cy="228423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ctr"/>
            <a:r>
              <a:rPr lang="ko-KR" altLang="en-US" sz="8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팝업 창</a:t>
            </a:r>
            <a:endParaRPr lang="ko-KR" altLang="en-US" sz="8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1959759" y="417012"/>
            <a:ext cx="775882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8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텍스트 필드</a:t>
            </a:r>
            <a:endParaRPr lang="ko-KR" altLang="en-US" sz="8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3424399" y="416715"/>
            <a:ext cx="716187" cy="20432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8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비활성 버튼</a:t>
            </a:r>
            <a:endParaRPr lang="ko-KR" altLang="en-US" sz="8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5729755" y="417012"/>
            <a:ext cx="775882" cy="20372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800" b="1" dirty="0" err="1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프로그레스</a:t>
            </a:r>
            <a:r>
              <a:rPr lang="ko-KR" altLang="en-US" sz="8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 바</a:t>
            </a:r>
            <a:endParaRPr lang="ko-KR" altLang="en-US" sz="8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6604430" y="417012"/>
            <a:ext cx="775882" cy="20372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accent3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8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이미지 필드</a:t>
            </a:r>
            <a:endParaRPr lang="ko-KR" altLang="en-US" sz="8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4913839" y="417012"/>
            <a:ext cx="717124" cy="20372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8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체크박</a:t>
            </a:r>
            <a:r>
              <a:rPr lang="ko-KR" altLang="en-US" sz="8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스</a:t>
            </a:r>
          </a:p>
        </p:txBody>
      </p:sp>
      <p:cxnSp>
        <p:nvCxnSpPr>
          <p:cNvPr id="61" name="직선 화살표 연결선 60"/>
          <p:cNvCxnSpPr/>
          <p:nvPr/>
        </p:nvCxnSpPr>
        <p:spPr>
          <a:xfrm>
            <a:off x="7557864" y="432540"/>
            <a:ext cx="855310" cy="0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직사각형 61"/>
          <p:cNvSpPr/>
          <p:nvPr/>
        </p:nvSpPr>
        <p:spPr>
          <a:xfrm>
            <a:off x="7524328" y="421929"/>
            <a:ext cx="888846" cy="233387"/>
          </a:xfrm>
          <a:prstGeom prst="rect">
            <a:avLst/>
          </a:prstGeom>
          <a:noFill/>
          <a:ln w="1905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8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화면 변화 화살표</a:t>
            </a:r>
            <a:endParaRPr lang="ko-KR" altLang="en-US" sz="8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graphicFrame>
        <p:nvGraphicFramePr>
          <p:cNvPr id="64" name="Google Shape;564;p47"/>
          <p:cNvGraphicFramePr/>
          <p:nvPr>
            <p:extLst>
              <p:ext uri="{D42A27DB-BD31-4B8C-83A1-F6EECF244321}">
                <p14:modId xmlns:p14="http://schemas.microsoft.com/office/powerpoint/2010/main" val="3697320803"/>
              </p:ext>
            </p:extLst>
          </p:nvPr>
        </p:nvGraphicFramePr>
        <p:xfrm>
          <a:off x="5301997" y="1742093"/>
          <a:ext cx="3590483" cy="2366336"/>
        </p:xfrm>
        <a:graphic>
          <a:graphicData uri="http://schemas.openxmlformats.org/drawingml/2006/table">
            <a:tbl>
              <a:tblPr/>
              <a:tblGrid>
                <a:gridCol w="270979"/>
                <a:gridCol w="609705"/>
                <a:gridCol w="2709799"/>
              </a:tblGrid>
              <a:tr h="24674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sz="1000" u="none" strike="noStrike" cap="none" dirty="0">
                          <a:sym typeface="Gill Sans"/>
                        </a:rPr>
                        <a:t>No</a:t>
                      </a:r>
                      <a:endParaRPr sz="1000" dirty="0"/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sz="1000" u="none" strike="noStrike" cap="none" dirty="0">
                          <a:sym typeface="Gill Sans"/>
                        </a:rPr>
                        <a:t>명칭</a:t>
                      </a:r>
                      <a:endParaRPr sz="1000" b="1" i="0" u="none" strike="noStrike" cap="none" dirty="0">
                        <a:solidFill>
                          <a:schemeClr val="dk1"/>
                        </a:solidFill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sz="1000" u="none" strike="noStrike" cap="none" dirty="0">
                          <a:sym typeface="Gill Sans"/>
                        </a:rPr>
                        <a:t>설명</a:t>
                      </a:r>
                      <a:endParaRPr sz="1000" b="1" i="0" u="none" strike="noStrike" cap="none" dirty="0">
                        <a:solidFill>
                          <a:schemeClr val="dk1"/>
                        </a:solidFill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443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000" u="none" strike="noStrike" cap="none" dirty="0">
                          <a:sym typeface="Malgun Gothic"/>
                        </a:rPr>
                        <a:t>①</a:t>
                      </a:r>
                      <a:endParaRPr sz="10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빈 공간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캐릭터를 배치 가능한 빈 공간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.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터치 후 캐릭터 선택으로 해당 위치에 캐릭터 배치 가능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marL="29132" marR="29132" marT="39581" marB="39581" anchor="ctr"/>
                </a:tc>
              </a:tr>
              <a:tr h="443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000" u="none" strike="noStrike" cap="none">
                          <a:sym typeface="Malgun Gothic"/>
                        </a:rPr>
                        <a:t>②</a:t>
                      </a:r>
                      <a:endParaRPr sz="1000" b="0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캐릭터</a:t>
                      </a:r>
                      <a:endParaRPr lang="en-US" altLang="ko-KR" sz="1000" b="0" i="0" u="none" strike="noStrike" cap="none" dirty="0" smtClean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터치 시 캐릭터가 선택 됨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캐릭터 목록에서 터치 시에도 해당 캐릭터가 선택 됨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배치 된 캐릭터 터치 후 빈 공간 터치 시 캐릭터의 배치가 이동 됨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.(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드래그로 캐릭터 배치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이동 가능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.)</a:t>
                      </a:r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29132" marR="29132" marT="39581" marB="39581" anchor="ctr"/>
                </a:tc>
              </a:tr>
              <a:tr h="443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000" u="none" strike="noStrike" cap="none" dirty="0">
                          <a:sym typeface="Malgun Gothic"/>
                        </a:rPr>
                        <a:t>③</a:t>
                      </a:r>
                      <a:endParaRPr sz="10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캐릭터</a:t>
                      </a:r>
                      <a:endParaRPr lang="en-US" altLang="ko-KR" sz="1000" b="0" i="0" u="none" strike="noStrike" cap="none" dirty="0" smtClean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관리버튼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캐릭터를 성장시키거나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장비장착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 등의 관리를</a:t>
                      </a:r>
                      <a:endParaRPr lang="en-US" altLang="ko-KR" sz="1000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할 수 있도록 버튼 배치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29132" marR="29132" marT="39581" marB="39581" anchor="ctr"/>
                </a:tc>
              </a:tr>
            </a:tbl>
          </a:graphicData>
        </a:graphic>
      </p:graphicFrame>
      <p:sp>
        <p:nvSpPr>
          <p:cNvPr id="65" name="직사각형 64"/>
          <p:cNvSpPr/>
          <p:nvPr/>
        </p:nvSpPr>
        <p:spPr>
          <a:xfrm>
            <a:off x="3019199" y="5673760"/>
            <a:ext cx="816877" cy="39106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89" name="직사각형 88"/>
          <p:cNvSpPr/>
          <p:nvPr/>
        </p:nvSpPr>
        <p:spPr>
          <a:xfrm>
            <a:off x="3460697" y="5699863"/>
            <a:ext cx="325461" cy="32546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커뮤니티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92" name="직사각형 91"/>
          <p:cNvSpPr/>
          <p:nvPr/>
        </p:nvSpPr>
        <p:spPr>
          <a:xfrm>
            <a:off x="3055706" y="5699863"/>
            <a:ext cx="325461" cy="32546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900" dirty="0" err="1">
                <a:solidFill>
                  <a:schemeClr val="tx1"/>
                </a:solidFill>
              </a:rPr>
              <a:t>샵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cxnSp>
        <p:nvCxnSpPr>
          <p:cNvPr id="68" name="직선 화살표 연결선 176"/>
          <p:cNvCxnSpPr>
            <a:stCxn id="234" idx="0"/>
            <a:endCxn id="176" idx="1"/>
          </p:cNvCxnSpPr>
          <p:nvPr/>
        </p:nvCxnSpPr>
        <p:spPr>
          <a:xfrm rot="5400000" flipH="1" flipV="1">
            <a:off x="2789572" y="3872204"/>
            <a:ext cx="250268" cy="2341541"/>
          </a:xfrm>
          <a:prstGeom prst="bentConnector2">
            <a:avLst/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화살표 연결선 176"/>
          <p:cNvCxnSpPr>
            <a:stCxn id="235" idx="0"/>
            <a:endCxn id="176" idx="1"/>
          </p:cNvCxnSpPr>
          <p:nvPr/>
        </p:nvCxnSpPr>
        <p:spPr>
          <a:xfrm rot="5400000" flipH="1" flipV="1">
            <a:off x="3086006" y="4168638"/>
            <a:ext cx="250268" cy="1748673"/>
          </a:xfrm>
          <a:prstGeom prst="bentConnector2">
            <a:avLst/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176"/>
          <p:cNvCxnSpPr>
            <a:stCxn id="236" idx="0"/>
            <a:endCxn id="176" idx="1"/>
          </p:cNvCxnSpPr>
          <p:nvPr/>
        </p:nvCxnSpPr>
        <p:spPr>
          <a:xfrm rot="5400000" flipH="1" flipV="1">
            <a:off x="3382440" y="4465072"/>
            <a:ext cx="250268" cy="1155805"/>
          </a:xfrm>
          <a:prstGeom prst="bentConnector2">
            <a:avLst/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176"/>
          <p:cNvCxnSpPr>
            <a:stCxn id="239" idx="0"/>
            <a:endCxn id="176" idx="1"/>
          </p:cNvCxnSpPr>
          <p:nvPr/>
        </p:nvCxnSpPr>
        <p:spPr>
          <a:xfrm rot="5400000" flipH="1" flipV="1">
            <a:off x="3673674" y="4756306"/>
            <a:ext cx="250268" cy="573337"/>
          </a:xfrm>
          <a:prstGeom prst="bentConnector2">
            <a:avLst/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9725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직사각형 223"/>
          <p:cNvSpPr/>
          <p:nvPr/>
        </p:nvSpPr>
        <p:spPr>
          <a:xfrm>
            <a:off x="1368208" y="1705960"/>
            <a:ext cx="2475048" cy="436156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8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Scene</a:t>
            </a:r>
            <a:endParaRPr lang="ko-KR" altLang="en-US" sz="8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208" name="직사각형 207"/>
          <p:cNvSpPr/>
          <p:nvPr/>
        </p:nvSpPr>
        <p:spPr>
          <a:xfrm>
            <a:off x="1373782" y="1705960"/>
            <a:ext cx="2462294" cy="53705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218" name="직사각형 217"/>
          <p:cNvSpPr/>
          <p:nvPr/>
        </p:nvSpPr>
        <p:spPr>
          <a:xfrm>
            <a:off x="1420048" y="1784193"/>
            <a:ext cx="435869" cy="421903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1000" dirty="0" err="1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계정레</a:t>
            </a:r>
            <a:r>
              <a:rPr lang="ko-KR" altLang="en-US" sz="1000" dirty="0" err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밸</a:t>
            </a:r>
            <a:endParaRPr lang="ko-KR" altLang="en-US" sz="1000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220" name="직사각형 219"/>
          <p:cNvSpPr/>
          <p:nvPr/>
        </p:nvSpPr>
        <p:spPr>
          <a:xfrm>
            <a:off x="2880036" y="1771543"/>
            <a:ext cx="902416" cy="201624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통상재</a:t>
            </a:r>
            <a:r>
              <a:rPr lang="ko-KR" altLang="en-US" sz="1000" dirty="0">
                <a:solidFill>
                  <a:schemeClr val="tx1"/>
                </a:solidFill>
              </a:rPr>
              <a:t>화</a:t>
            </a:r>
          </a:p>
        </p:txBody>
      </p:sp>
      <p:sp>
        <p:nvSpPr>
          <p:cNvPr id="221" name="직사각형 220"/>
          <p:cNvSpPr/>
          <p:nvPr/>
        </p:nvSpPr>
        <p:spPr>
          <a:xfrm>
            <a:off x="1918336" y="1771543"/>
            <a:ext cx="902416" cy="201624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1000" dirty="0" err="1" smtClean="0">
                <a:solidFill>
                  <a:schemeClr val="tx1"/>
                </a:solidFill>
              </a:rPr>
              <a:t>빌링재</a:t>
            </a:r>
            <a:r>
              <a:rPr lang="ko-KR" altLang="en-US" sz="1000" dirty="0" err="1">
                <a:solidFill>
                  <a:schemeClr val="tx1"/>
                </a:solidFill>
              </a:rPr>
              <a:t>화</a:t>
            </a:r>
            <a:r>
              <a:rPr lang="en-US" altLang="ko-KR" sz="1000" dirty="0" smtClean="0">
                <a:solidFill>
                  <a:schemeClr val="tx1"/>
                </a:solidFill>
              </a:rPr>
              <a:t> 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222" name="직사각형 221"/>
          <p:cNvSpPr/>
          <p:nvPr/>
        </p:nvSpPr>
        <p:spPr>
          <a:xfrm>
            <a:off x="2880036" y="2005788"/>
            <a:ext cx="902416" cy="201624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PVP</a:t>
            </a:r>
            <a:r>
              <a:rPr lang="ko-KR" altLang="en-US" sz="1000" dirty="0" err="1" smtClean="0">
                <a:solidFill>
                  <a:schemeClr val="tx1"/>
                </a:solidFill>
              </a:rPr>
              <a:t>스테미너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223" name="직사각형 222"/>
          <p:cNvSpPr/>
          <p:nvPr/>
        </p:nvSpPr>
        <p:spPr>
          <a:xfrm>
            <a:off x="1918336" y="2005788"/>
            <a:ext cx="902416" cy="201624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1000" dirty="0" err="1" smtClean="0">
                <a:solidFill>
                  <a:schemeClr val="tx1"/>
                </a:solidFill>
              </a:rPr>
              <a:t>스테미</a:t>
            </a:r>
            <a:r>
              <a:rPr lang="ko-KR" altLang="en-US" sz="1000" dirty="0" err="1">
                <a:solidFill>
                  <a:schemeClr val="tx1"/>
                </a:solidFill>
              </a:rPr>
              <a:t>너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225" name="직사각형 224"/>
          <p:cNvSpPr/>
          <p:nvPr/>
        </p:nvSpPr>
        <p:spPr>
          <a:xfrm>
            <a:off x="1372573" y="4003330"/>
            <a:ext cx="2468027" cy="111452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226" name="직사각형 225"/>
          <p:cNvSpPr/>
          <p:nvPr/>
        </p:nvSpPr>
        <p:spPr>
          <a:xfrm>
            <a:off x="1372573" y="5117858"/>
            <a:ext cx="2468027" cy="55590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227" name="직사각형 226"/>
          <p:cNvSpPr/>
          <p:nvPr/>
        </p:nvSpPr>
        <p:spPr>
          <a:xfrm>
            <a:off x="2128256" y="4083349"/>
            <a:ext cx="417095" cy="41662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캐릭</a:t>
            </a:r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터</a:t>
            </a:r>
          </a:p>
        </p:txBody>
      </p:sp>
      <p:sp>
        <p:nvSpPr>
          <p:cNvPr id="228" name="직사각형 227"/>
          <p:cNvSpPr/>
          <p:nvPr/>
        </p:nvSpPr>
        <p:spPr>
          <a:xfrm>
            <a:off x="2721124" y="4083349"/>
            <a:ext cx="417095" cy="41662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캐릭터</a:t>
            </a:r>
            <a:endParaRPr lang="ko-KR" altLang="en-US" sz="10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229" name="직사각형 228"/>
          <p:cNvSpPr/>
          <p:nvPr/>
        </p:nvSpPr>
        <p:spPr>
          <a:xfrm>
            <a:off x="3303592" y="4083349"/>
            <a:ext cx="417095" cy="41662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캐릭</a:t>
            </a:r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터</a:t>
            </a:r>
          </a:p>
        </p:txBody>
      </p:sp>
      <p:sp>
        <p:nvSpPr>
          <p:cNvPr id="230" name="직사각형 229"/>
          <p:cNvSpPr/>
          <p:nvPr/>
        </p:nvSpPr>
        <p:spPr>
          <a:xfrm>
            <a:off x="1535388" y="4624211"/>
            <a:ext cx="417095" cy="41662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캐릭</a:t>
            </a:r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터</a:t>
            </a:r>
          </a:p>
        </p:txBody>
      </p:sp>
      <p:sp>
        <p:nvSpPr>
          <p:cNvPr id="231" name="직사각형 230"/>
          <p:cNvSpPr/>
          <p:nvPr/>
        </p:nvSpPr>
        <p:spPr>
          <a:xfrm>
            <a:off x="2721124" y="4624211"/>
            <a:ext cx="417095" cy="41662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캐릭</a:t>
            </a:r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터</a:t>
            </a:r>
          </a:p>
        </p:txBody>
      </p:sp>
      <p:sp>
        <p:nvSpPr>
          <p:cNvPr id="232" name="직사각형 231"/>
          <p:cNvSpPr/>
          <p:nvPr/>
        </p:nvSpPr>
        <p:spPr>
          <a:xfrm>
            <a:off x="3303592" y="4624211"/>
            <a:ext cx="417095" cy="41662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캐릭</a:t>
            </a:r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터</a:t>
            </a:r>
          </a:p>
        </p:txBody>
      </p:sp>
      <p:sp>
        <p:nvSpPr>
          <p:cNvPr id="234" name="직사각형 233"/>
          <p:cNvSpPr/>
          <p:nvPr/>
        </p:nvSpPr>
        <p:spPr>
          <a:xfrm>
            <a:off x="1535388" y="5168108"/>
            <a:ext cx="417095" cy="41662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성</a:t>
            </a:r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장</a:t>
            </a:r>
          </a:p>
        </p:txBody>
      </p:sp>
      <p:sp>
        <p:nvSpPr>
          <p:cNvPr id="235" name="직사각형 234"/>
          <p:cNvSpPr/>
          <p:nvPr/>
        </p:nvSpPr>
        <p:spPr>
          <a:xfrm>
            <a:off x="2128256" y="5168108"/>
            <a:ext cx="417095" cy="41662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장</a:t>
            </a:r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비</a:t>
            </a:r>
          </a:p>
        </p:txBody>
      </p:sp>
      <p:sp>
        <p:nvSpPr>
          <p:cNvPr id="236" name="직사각형 235"/>
          <p:cNvSpPr/>
          <p:nvPr/>
        </p:nvSpPr>
        <p:spPr>
          <a:xfrm>
            <a:off x="2721124" y="5168108"/>
            <a:ext cx="417095" cy="41662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1000" b="1" dirty="0" err="1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커스</a:t>
            </a:r>
            <a:r>
              <a:rPr lang="ko-KR" altLang="en-US" sz="1000" b="1" dirty="0" err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텀</a:t>
            </a:r>
            <a:endParaRPr lang="ko-KR" altLang="en-US" sz="10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239" name="직사각형 238"/>
          <p:cNvSpPr/>
          <p:nvPr/>
        </p:nvSpPr>
        <p:spPr>
          <a:xfrm>
            <a:off x="3303592" y="5168108"/>
            <a:ext cx="417095" cy="41662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평</a:t>
            </a:r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점</a:t>
            </a:r>
          </a:p>
        </p:txBody>
      </p:sp>
      <p:sp>
        <p:nvSpPr>
          <p:cNvPr id="240" name="직사각형 239"/>
          <p:cNvSpPr/>
          <p:nvPr/>
        </p:nvSpPr>
        <p:spPr>
          <a:xfrm>
            <a:off x="1535388" y="4083349"/>
            <a:ext cx="417095" cy="41662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캐릭터</a:t>
            </a:r>
            <a:endParaRPr lang="ko-KR" altLang="en-US" sz="10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241" name="직사각형 240"/>
          <p:cNvSpPr/>
          <p:nvPr/>
        </p:nvSpPr>
        <p:spPr>
          <a:xfrm>
            <a:off x="2061782" y="4581128"/>
            <a:ext cx="543950" cy="50517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accent3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8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이미지 필드</a:t>
            </a:r>
            <a:endParaRPr lang="ko-KR" altLang="en-US" sz="8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242" name="직사각형 241"/>
          <p:cNvSpPr/>
          <p:nvPr/>
        </p:nvSpPr>
        <p:spPr>
          <a:xfrm>
            <a:off x="2128256" y="4624211"/>
            <a:ext cx="417095" cy="41662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캐릭</a:t>
            </a:r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터</a:t>
            </a:r>
          </a:p>
        </p:txBody>
      </p:sp>
      <p:sp>
        <p:nvSpPr>
          <p:cNvPr id="114" name="직사각형 113"/>
          <p:cNvSpPr/>
          <p:nvPr/>
        </p:nvSpPr>
        <p:spPr>
          <a:xfrm>
            <a:off x="1665980" y="2284618"/>
            <a:ext cx="1871779" cy="168578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accent3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8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빈 영역</a:t>
            </a:r>
            <a:endParaRPr lang="ko-KR" altLang="en-US" sz="8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260" name="직사각형 259"/>
          <p:cNvSpPr/>
          <p:nvPr/>
        </p:nvSpPr>
        <p:spPr>
          <a:xfrm>
            <a:off x="2362704" y="2332163"/>
            <a:ext cx="451262" cy="45524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캐릭</a:t>
            </a:r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터</a:t>
            </a:r>
          </a:p>
        </p:txBody>
      </p:sp>
      <p:sp>
        <p:nvSpPr>
          <p:cNvPr id="266" name="직사각형 265"/>
          <p:cNvSpPr/>
          <p:nvPr/>
        </p:nvSpPr>
        <p:spPr>
          <a:xfrm>
            <a:off x="2976375" y="2332163"/>
            <a:ext cx="451262" cy="45524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빈 </a:t>
            </a:r>
            <a:endParaRPr lang="en-US" altLang="ko-KR" sz="1000" b="1" dirty="0" smtClean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  <a:p>
            <a:pPr algn="ctr"/>
            <a:r>
              <a:rPr lang="ko-KR" altLang="en-US" sz="10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영역</a:t>
            </a:r>
            <a:endParaRPr lang="ko-KR" altLang="en-US" sz="10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253" name="직사각형 252"/>
          <p:cNvSpPr/>
          <p:nvPr/>
        </p:nvSpPr>
        <p:spPr>
          <a:xfrm>
            <a:off x="2295248" y="3390513"/>
            <a:ext cx="595570" cy="53706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accent3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8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이미지 필드</a:t>
            </a:r>
            <a:endParaRPr lang="ko-KR" altLang="en-US" sz="8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255" name="직사각형 254"/>
          <p:cNvSpPr/>
          <p:nvPr/>
        </p:nvSpPr>
        <p:spPr>
          <a:xfrm>
            <a:off x="1759434" y="2862625"/>
            <a:ext cx="451262" cy="45524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빈 </a:t>
            </a:r>
            <a:endParaRPr lang="en-US" altLang="ko-KR" sz="1000" b="1" dirty="0" smtClean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  <a:p>
            <a:pPr algn="ctr"/>
            <a:r>
              <a:rPr lang="ko-KR" altLang="en-US" sz="10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영역</a:t>
            </a:r>
            <a:endParaRPr lang="ko-KR" altLang="en-US" sz="10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257" name="직사각형 256"/>
          <p:cNvSpPr/>
          <p:nvPr/>
        </p:nvSpPr>
        <p:spPr>
          <a:xfrm>
            <a:off x="1759434" y="3424289"/>
            <a:ext cx="451262" cy="45524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캐릭</a:t>
            </a:r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터</a:t>
            </a:r>
          </a:p>
        </p:txBody>
      </p:sp>
      <p:sp>
        <p:nvSpPr>
          <p:cNvPr id="262" name="직사각형 261"/>
          <p:cNvSpPr/>
          <p:nvPr/>
        </p:nvSpPr>
        <p:spPr>
          <a:xfrm>
            <a:off x="2362704" y="2862625"/>
            <a:ext cx="451262" cy="45524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캐릭</a:t>
            </a:r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터</a:t>
            </a:r>
          </a:p>
        </p:txBody>
      </p:sp>
      <p:sp>
        <p:nvSpPr>
          <p:cNvPr id="264" name="직사각형 263"/>
          <p:cNvSpPr/>
          <p:nvPr/>
        </p:nvSpPr>
        <p:spPr>
          <a:xfrm>
            <a:off x="2362704" y="3424289"/>
            <a:ext cx="451262" cy="45524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캐릭</a:t>
            </a:r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터</a:t>
            </a:r>
          </a:p>
        </p:txBody>
      </p:sp>
      <p:sp>
        <p:nvSpPr>
          <p:cNvPr id="269" name="직사각형 268"/>
          <p:cNvSpPr/>
          <p:nvPr/>
        </p:nvSpPr>
        <p:spPr>
          <a:xfrm>
            <a:off x="2976375" y="2862625"/>
            <a:ext cx="451262" cy="45524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빈 </a:t>
            </a:r>
            <a:endParaRPr lang="en-US" altLang="ko-KR" sz="1000" b="1" dirty="0" smtClean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  <a:p>
            <a:pPr algn="ctr"/>
            <a:r>
              <a:rPr lang="ko-KR" altLang="en-US" sz="10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영역</a:t>
            </a:r>
            <a:endParaRPr lang="ko-KR" altLang="en-US" sz="10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271" name="직사각형 270"/>
          <p:cNvSpPr/>
          <p:nvPr/>
        </p:nvSpPr>
        <p:spPr>
          <a:xfrm>
            <a:off x="2976375" y="3424289"/>
            <a:ext cx="451262" cy="45524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캐릭</a:t>
            </a:r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터</a:t>
            </a:r>
          </a:p>
        </p:txBody>
      </p:sp>
      <p:sp>
        <p:nvSpPr>
          <p:cNvPr id="250" name="직사각형 249"/>
          <p:cNvSpPr/>
          <p:nvPr/>
        </p:nvSpPr>
        <p:spPr>
          <a:xfrm>
            <a:off x="1759434" y="2332163"/>
            <a:ext cx="451262" cy="45524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빈 </a:t>
            </a:r>
            <a:endParaRPr lang="en-US" altLang="ko-KR" sz="1000" b="1" dirty="0" smtClean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  <a:p>
            <a:pPr algn="ctr"/>
            <a:r>
              <a:rPr lang="ko-KR" altLang="en-US" sz="10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영역</a:t>
            </a:r>
            <a:endParaRPr lang="ko-KR" altLang="en-US" sz="10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86" name="직사각형 85"/>
          <p:cNvSpPr/>
          <p:nvPr/>
        </p:nvSpPr>
        <p:spPr>
          <a:xfrm>
            <a:off x="1373782" y="5673760"/>
            <a:ext cx="1234737" cy="39106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87" name="직사각형 86"/>
          <p:cNvSpPr/>
          <p:nvPr/>
        </p:nvSpPr>
        <p:spPr>
          <a:xfrm>
            <a:off x="2245724" y="5699863"/>
            <a:ext cx="325461" cy="32546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아이템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88" name="직사각형 87"/>
          <p:cNvSpPr/>
          <p:nvPr/>
        </p:nvSpPr>
        <p:spPr>
          <a:xfrm>
            <a:off x="1840734" y="5699863"/>
            <a:ext cx="325461" cy="32546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캐릭터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90" name="직사각형 89"/>
          <p:cNvSpPr/>
          <p:nvPr/>
        </p:nvSpPr>
        <p:spPr>
          <a:xfrm>
            <a:off x="2650716" y="5699863"/>
            <a:ext cx="325461" cy="325461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파티구성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91" name="직사각형 90"/>
          <p:cNvSpPr/>
          <p:nvPr/>
        </p:nvSpPr>
        <p:spPr>
          <a:xfrm>
            <a:off x="1435743" y="5699863"/>
            <a:ext cx="325461" cy="32546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홈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83" name="Google Shape;565;p47"/>
          <p:cNvSpPr txBox="1"/>
          <p:nvPr/>
        </p:nvSpPr>
        <p:spPr>
          <a:xfrm>
            <a:off x="179512" y="764704"/>
            <a:ext cx="734481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b="1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파티구성 화면 </a:t>
            </a:r>
            <a:r>
              <a:rPr lang="en-US" altLang="ko-KR" sz="2000" b="1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</a:t>
            </a:r>
            <a:r>
              <a:rPr lang="ko-KR" altLang="en-US" sz="2000" b="1" dirty="0" err="1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컨퍼넌트</a:t>
            </a:r>
            <a:endParaRPr sz="20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1243866" y="410383"/>
            <a:ext cx="617101" cy="21698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8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Scene</a:t>
            </a:r>
            <a:endParaRPr lang="ko-KR" altLang="en-US" sz="8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2834433" y="417012"/>
            <a:ext cx="491174" cy="20372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8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버튼</a:t>
            </a:r>
            <a:endParaRPr lang="ko-KR" altLang="en-US" sz="8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55" name="모서리가 둥근 직사각형 54"/>
          <p:cNvSpPr/>
          <p:nvPr/>
        </p:nvSpPr>
        <p:spPr>
          <a:xfrm>
            <a:off x="4239378" y="404664"/>
            <a:ext cx="575669" cy="228423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ctr"/>
            <a:r>
              <a:rPr lang="ko-KR" altLang="en-US" sz="8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팝업 창</a:t>
            </a:r>
            <a:endParaRPr lang="ko-KR" altLang="en-US" sz="8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1959759" y="417012"/>
            <a:ext cx="775882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8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텍스트 필드</a:t>
            </a:r>
            <a:endParaRPr lang="ko-KR" altLang="en-US" sz="8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3424399" y="416715"/>
            <a:ext cx="716187" cy="20432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8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비활성 버튼</a:t>
            </a:r>
            <a:endParaRPr lang="ko-KR" altLang="en-US" sz="8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5729755" y="417012"/>
            <a:ext cx="775882" cy="20372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800" b="1" dirty="0" err="1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프로그레스</a:t>
            </a:r>
            <a:r>
              <a:rPr lang="ko-KR" altLang="en-US" sz="8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 바</a:t>
            </a:r>
            <a:endParaRPr lang="ko-KR" altLang="en-US" sz="8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6604430" y="417012"/>
            <a:ext cx="775882" cy="20372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accent3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8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이미지 필드</a:t>
            </a:r>
            <a:endParaRPr lang="ko-KR" altLang="en-US" sz="8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4913839" y="417012"/>
            <a:ext cx="717124" cy="20372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8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체크박</a:t>
            </a:r>
            <a:r>
              <a:rPr lang="ko-KR" altLang="en-US" sz="8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스</a:t>
            </a:r>
          </a:p>
        </p:txBody>
      </p:sp>
      <p:cxnSp>
        <p:nvCxnSpPr>
          <p:cNvPr id="61" name="직선 화살표 연결선 60"/>
          <p:cNvCxnSpPr/>
          <p:nvPr/>
        </p:nvCxnSpPr>
        <p:spPr>
          <a:xfrm>
            <a:off x="7557864" y="432540"/>
            <a:ext cx="855310" cy="0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직사각형 61"/>
          <p:cNvSpPr/>
          <p:nvPr/>
        </p:nvSpPr>
        <p:spPr>
          <a:xfrm>
            <a:off x="7524328" y="421929"/>
            <a:ext cx="888846" cy="233387"/>
          </a:xfrm>
          <a:prstGeom prst="rect">
            <a:avLst/>
          </a:prstGeom>
          <a:noFill/>
          <a:ln w="1905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8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화면 변화 화살표</a:t>
            </a:r>
            <a:endParaRPr lang="ko-KR" altLang="en-US" sz="8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graphicFrame>
        <p:nvGraphicFramePr>
          <p:cNvPr id="64" name="Google Shape;564;p47"/>
          <p:cNvGraphicFramePr/>
          <p:nvPr>
            <p:extLst>
              <p:ext uri="{D42A27DB-BD31-4B8C-83A1-F6EECF244321}">
                <p14:modId xmlns:p14="http://schemas.microsoft.com/office/powerpoint/2010/main" val="3795832192"/>
              </p:ext>
            </p:extLst>
          </p:nvPr>
        </p:nvGraphicFramePr>
        <p:xfrm>
          <a:off x="5301997" y="1742093"/>
          <a:ext cx="3590483" cy="4889822"/>
        </p:xfrm>
        <a:graphic>
          <a:graphicData uri="http://schemas.openxmlformats.org/drawingml/2006/table">
            <a:tbl>
              <a:tblPr/>
              <a:tblGrid>
                <a:gridCol w="270979"/>
                <a:gridCol w="609705"/>
                <a:gridCol w="2709799"/>
              </a:tblGrid>
              <a:tr h="24674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sz="1000" u="none" strike="noStrike" cap="none" dirty="0">
                          <a:solidFill>
                            <a:schemeClr val="tx1"/>
                          </a:solidFill>
                          <a:sym typeface="Gill Sans"/>
                        </a:rPr>
                        <a:t>No</a:t>
                      </a:r>
                      <a:endParaRPr sz="1000" dirty="0">
                        <a:solidFill>
                          <a:schemeClr val="tx1"/>
                        </a:solidFill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sz="1000" u="none" strike="noStrike" cap="none" dirty="0">
                          <a:solidFill>
                            <a:schemeClr val="tx1"/>
                          </a:solidFill>
                          <a:sym typeface="Gill Sans"/>
                        </a:rPr>
                        <a:t>명칭</a:t>
                      </a:r>
                      <a:endParaRPr sz="1000" b="1" i="0" u="none" strike="noStrike" cap="none" dirty="0">
                        <a:solidFill>
                          <a:schemeClr val="tx1"/>
                        </a:solidFill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sz="1000" u="none" strike="noStrike" cap="none" dirty="0">
                          <a:solidFill>
                            <a:schemeClr val="tx1"/>
                          </a:solidFill>
                          <a:sym typeface="Gill Sans"/>
                        </a:rPr>
                        <a:t>설명</a:t>
                      </a:r>
                      <a:endParaRPr sz="1000" b="1" i="0" u="none" strike="noStrike" cap="none" dirty="0">
                        <a:solidFill>
                          <a:schemeClr val="tx1"/>
                        </a:solidFill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443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000" u="none" strike="noStrike" cap="none" dirty="0">
                          <a:solidFill>
                            <a:schemeClr val="tx1"/>
                          </a:solidFill>
                          <a:sym typeface="Malgun Gothic"/>
                        </a:rPr>
                        <a:t>①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배치</a:t>
                      </a:r>
                      <a:r>
                        <a:rPr lang="ko-KR" altLang="en-US" sz="1000" b="0" i="0" u="none" strike="noStrike" cap="none" baseline="0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구분</a:t>
                      </a:r>
                      <a:r>
                        <a:rPr lang="en-US" altLang="ko-KR" sz="1000" b="0" i="0" u="none" strike="noStrike" cap="none" baseline="0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ko-KR" altLang="en-US" sz="1000" b="0" i="0" u="none" strike="noStrike" cap="none" baseline="0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표시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캐릭터가 어느 위치에 배치되는지 확실하게 표시해 주기 위해 격자 이미지 출력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marL="29132" marR="29132" marT="39581" marB="39581" anchor="ctr"/>
                </a:tc>
              </a:tr>
              <a:tr h="443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000" u="none" strike="noStrike" cap="none">
                          <a:solidFill>
                            <a:schemeClr val="tx1"/>
                          </a:solidFill>
                          <a:sym typeface="Malgun Gothic"/>
                        </a:rPr>
                        <a:t>②</a:t>
                      </a:r>
                      <a:endParaRPr sz="1000" b="0" i="0" u="none" strike="noStrike" cap="none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빈 공간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캐릭터가 배치되지 않은 빈 공간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.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빈 영역을 </a:t>
                      </a:r>
                      <a:endParaRPr lang="en-US" altLang="ko-KR" sz="1000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터치 후 캐릭터 선택으로 해당 위치에 캐릭터 배치 가능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.(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배치된 캐릭터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목록 캐릭터 동일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 marL="29132" marR="29132" marT="39581" marB="39581" anchor="ctr"/>
                </a:tc>
              </a:tr>
              <a:tr h="443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000" u="none" strike="noStrike" cap="none" dirty="0">
                          <a:solidFill>
                            <a:schemeClr val="tx1"/>
                          </a:solidFill>
                          <a:sym typeface="Malgun Gothic"/>
                        </a:rPr>
                        <a:t>③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배치 </a:t>
                      </a:r>
                      <a:r>
                        <a:rPr lang="ko-KR" altLang="en-US" sz="1000" b="0" i="0" u="none" strike="noStrike" cap="none" dirty="0" err="1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된캐릭터</a:t>
                      </a:r>
                      <a:endParaRPr lang="en-US" altLang="ko-KR" sz="1000" b="0" i="0" u="none" strike="noStrike" cap="none" dirty="0" smtClean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터치 시 캐릭터가 선택 됨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배치 된 캐릭터 터치 후 빈 공간 터치 시 캐릭터의 배치가 이동 됨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배치 된 캐릭터 터치 후 목록 캐릭터 터치 시 목록 캐릭터와 배치된 캐릭터가 교체 됨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29132" marR="29132" marT="39581" marB="39581" anchor="ctr"/>
                </a:tc>
              </a:tr>
              <a:tr h="443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altLang="en-US" sz="1000" b="0" i="0" u="none" strike="noStrike" cap="none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④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목록</a:t>
                      </a:r>
                      <a:endParaRPr lang="en-US" altLang="ko-KR" sz="1000" b="0" i="0" u="none" strike="noStrike" cap="none" dirty="0" smtClean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캐릭터</a:t>
                      </a:r>
                      <a:endParaRPr lang="en-US" altLang="ko-KR" sz="1000" b="0" i="0" u="none" strike="noStrike" cap="none" dirty="0" smtClean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터치 시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 캐릭터가 선택 됨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선택된 캐릭터 터치 후 빈 영역 터치 시 캐릭터가 배치됨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목록 캐릭터를 터치 후 배치된 캐릭터 터치 시 배치된 캐릭터와 목록 캐릭터가 교체 됨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marL="29132" marR="29132" marT="39581" marB="39581" anchor="ctr"/>
                </a:tc>
              </a:tr>
              <a:tr h="443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altLang="en-US" sz="1000" b="0" i="0" u="none" strike="noStrike" cap="none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⑤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선택된 캐릭터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캐릭터가 선택 되었을 때 선택되었다는 이미지를 통해 확실하게 표시해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 줌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. 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29132" marR="29132" marT="39581" marB="39581" anchor="ctr"/>
                </a:tc>
              </a:tr>
              <a:tr h="443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altLang="en-US" sz="1000" b="0" i="0" u="none" strike="noStrike" cap="none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⑥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캐릭터 관리메뉴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선택된 캐릭터를 관리 할 수 있는 화면으로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이동하는 버튼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캐릭터관리 화면을 거치지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않고 바로 관리 할 수 있도록 함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marL="29132" marR="29132" marT="39581" marB="39581" anchor="ctr"/>
                </a:tc>
              </a:tr>
            </a:tbl>
          </a:graphicData>
        </a:graphic>
      </p:graphicFrame>
      <p:sp>
        <p:nvSpPr>
          <p:cNvPr id="65" name="직사각형 64"/>
          <p:cNvSpPr/>
          <p:nvPr/>
        </p:nvSpPr>
        <p:spPr>
          <a:xfrm>
            <a:off x="3019199" y="5673760"/>
            <a:ext cx="816877" cy="39106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89" name="직사각형 88"/>
          <p:cNvSpPr/>
          <p:nvPr/>
        </p:nvSpPr>
        <p:spPr>
          <a:xfrm>
            <a:off x="3460697" y="5699863"/>
            <a:ext cx="325461" cy="32546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커뮤니티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92" name="직사각형 91"/>
          <p:cNvSpPr/>
          <p:nvPr/>
        </p:nvSpPr>
        <p:spPr>
          <a:xfrm>
            <a:off x="3055706" y="5699863"/>
            <a:ext cx="325461" cy="32546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900" dirty="0" err="1">
                <a:solidFill>
                  <a:schemeClr val="tx1"/>
                </a:solidFill>
              </a:rPr>
              <a:t>샵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cxnSp>
        <p:nvCxnSpPr>
          <p:cNvPr id="72" name="꺾인 연결선 45"/>
          <p:cNvCxnSpPr>
            <a:stCxn id="241" idx="3"/>
            <a:endCxn id="120" idx="1"/>
          </p:cNvCxnSpPr>
          <p:nvPr/>
        </p:nvCxnSpPr>
        <p:spPr>
          <a:xfrm flipV="1">
            <a:off x="2605732" y="3661695"/>
            <a:ext cx="1481106" cy="1172021"/>
          </a:xfrm>
          <a:prstGeom prst="bentConnector3">
            <a:avLst>
              <a:gd name="adj1" fmla="val 88586"/>
            </a:avLst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화살표 연결선 100"/>
          <p:cNvCxnSpPr/>
          <p:nvPr/>
        </p:nvCxnSpPr>
        <p:spPr>
          <a:xfrm flipH="1">
            <a:off x="1115617" y="2560255"/>
            <a:ext cx="550363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직사각형 101"/>
          <p:cNvSpPr/>
          <p:nvPr/>
        </p:nvSpPr>
        <p:spPr>
          <a:xfrm>
            <a:off x="867391" y="2420888"/>
            <a:ext cx="234507" cy="234507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①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103" name="직선 화살표 연결선 102"/>
          <p:cNvCxnSpPr>
            <a:stCxn id="255" idx="1"/>
          </p:cNvCxnSpPr>
          <p:nvPr/>
        </p:nvCxnSpPr>
        <p:spPr>
          <a:xfrm flipH="1">
            <a:off x="1101898" y="3090250"/>
            <a:ext cx="657536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직사각형 103"/>
          <p:cNvSpPr/>
          <p:nvPr/>
        </p:nvSpPr>
        <p:spPr>
          <a:xfrm>
            <a:off x="867390" y="2949586"/>
            <a:ext cx="234507" cy="234507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②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105" name="직선 화살표 연결선 104"/>
          <p:cNvCxnSpPr>
            <a:stCxn id="257" idx="1"/>
            <a:endCxn id="106" idx="3"/>
          </p:cNvCxnSpPr>
          <p:nvPr/>
        </p:nvCxnSpPr>
        <p:spPr>
          <a:xfrm flipH="1">
            <a:off x="1105064" y="3651914"/>
            <a:ext cx="654370" cy="82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직사각형 105"/>
          <p:cNvSpPr/>
          <p:nvPr/>
        </p:nvSpPr>
        <p:spPr>
          <a:xfrm>
            <a:off x="870557" y="3535483"/>
            <a:ext cx="234507" cy="234507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③</a:t>
            </a:r>
          </a:p>
        </p:txBody>
      </p:sp>
      <p:cxnSp>
        <p:nvCxnSpPr>
          <p:cNvPr id="107" name="직선 화살표 연결선 106"/>
          <p:cNvCxnSpPr>
            <a:stCxn id="253" idx="3"/>
            <a:endCxn id="120" idx="1"/>
          </p:cNvCxnSpPr>
          <p:nvPr/>
        </p:nvCxnSpPr>
        <p:spPr>
          <a:xfrm>
            <a:off x="2890818" y="3659044"/>
            <a:ext cx="1196020" cy="265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직사각형 107"/>
          <p:cNvSpPr/>
          <p:nvPr/>
        </p:nvSpPr>
        <p:spPr>
          <a:xfrm>
            <a:off x="867389" y="4173612"/>
            <a:ext cx="234507" cy="234507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④</a:t>
            </a:r>
          </a:p>
        </p:txBody>
      </p:sp>
      <p:cxnSp>
        <p:nvCxnSpPr>
          <p:cNvPr id="117" name="직선 화살표 연결선 116"/>
          <p:cNvCxnSpPr>
            <a:stCxn id="240" idx="1"/>
            <a:endCxn id="108" idx="3"/>
          </p:cNvCxnSpPr>
          <p:nvPr/>
        </p:nvCxnSpPr>
        <p:spPr>
          <a:xfrm flipH="1" flipV="1">
            <a:off x="1101896" y="4290866"/>
            <a:ext cx="433492" cy="79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직사각형 119"/>
          <p:cNvSpPr/>
          <p:nvPr/>
        </p:nvSpPr>
        <p:spPr>
          <a:xfrm>
            <a:off x="4086838" y="3544441"/>
            <a:ext cx="234507" cy="234507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⑤</a:t>
            </a:r>
          </a:p>
        </p:txBody>
      </p:sp>
      <p:sp>
        <p:nvSpPr>
          <p:cNvPr id="125" name="직사각형 124"/>
          <p:cNvSpPr/>
          <p:nvPr/>
        </p:nvSpPr>
        <p:spPr>
          <a:xfrm>
            <a:off x="1367840" y="5113279"/>
            <a:ext cx="2471478" cy="5366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6" name="직선 화살표 연결선 125"/>
          <p:cNvCxnSpPr>
            <a:stCxn id="125" idx="3"/>
            <a:endCxn id="129" idx="1"/>
          </p:cNvCxnSpPr>
          <p:nvPr/>
        </p:nvCxnSpPr>
        <p:spPr>
          <a:xfrm flipV="1">
            <a:off x="3839318" y="5380176"/>
            <a:ext cx="247519" cy="145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직사각형 128"/>
          <p:cNvSpPr/>
          <p:nvPr/>
        </p:nvSpPr>
        <p:spPr>
          <a:xfrm>
            <a:off x="4086837" y="5262922"/>
            <a:ext cx="234507" cy="234507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⑥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569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565;p47"/>
          <p:cNvSpPr txBox="1"/>
          <p:nvPr/>
        </p:nvSpPr>
        <p:spPr>
          <a:xfrm>
            <a:off x="179512" y="764704"/>
            <a:ext cx="734481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b="1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로비 → 플레이화면 흐름</a:t>
            </a:r>
            <a:endParaRPr sz="20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89" name="그룹 188"/>
          <p:cNvGrpSpPr/>
          <p:nvPr/>
        </p:nvGrpSpPr>
        <p:grpSpPr>
          <a:xfrm>
            <a:off x="179512" y="1234969"/>
            <a:ext cx="8784690" cy="3463126"/>
            <a:chOff x="179512" y="1234969"/>
            <a:chExt cx="11091784" cy="4372635"/>
          </a:xfrm>
        </p:grpSpPr>
        <p:grpSp>
          <p:nvGrpSpPr>
            <p:cNvPr id="50" name="그룹 49"/>
            <p:cNvGrpSpPr/>
            <p:nvPr/>
          </p:nvGrpSpPr>
          <p:grpSpPr>
            <a:xfrm>
              <a:off x="179512" y="1234969"/>
              <a:ext cx="2471080" cy="4372383"/>
              <a:chOff x="1372295" y="1685549"/>
              <a:chExt cx="2471080" cy="4372383"/>
            </a:xfrm>
          </p:grpSpPr>
          <p:sp>
            <p:nvSpPr>
              <p:cNvPr id="23" name="직사각형 22"/>
              <p:cNvSpPr/>
              <p:nvPr/>
            </p:nvSpPr>
            <p:spPr>
              <a:xfrm>
                <a:off x="1373901" y="1685549"/>
                <a:ext cx="2469474" cy="4361566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700" b="1" dirty="0" smtClean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  <a:t>Scene</a:t>
                </a:r>
                <a:endPara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endParaRPr>
              </a:p>
            </p:txBody>
          </p:sp>
          <p:sp>
            <p:nvSpPr>
              <p:cNvPr id="24" name="직사각형 23"/>
              <p:cNvSpPr/>
              <p:nvPr/>
            </p:nvSpPr>
            <p:spPr>
              <a:xfrm>
                <a:off x="1801087" y="5666864"/>
                <a:ext cx="2042288" cy="391068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endParaRPr>
              </a:p>
            </p:txBody>
          </p:sp>
          <p:sp>
            <p:nvSpPr>
              <p:cNvPr id="25" name="직사각형 24"/>
              <p:cNvSpPr/>
              <p:nvPr/>
            </p:nvSpPr>
            <p:spPr>
              <a:xfrm>
                <a:off x="1372295" y="1696368"/>
                <a:ext cx="2469474" cy="537053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endParaRPr>
              </a:p>
            </p:txBody>
          </p:sp>
          <p:sp>
            <p:nvSpPr>
              <p:cNvPr id="26" name="직사각형 25"/>
              <p:cNvSpPr/>
              <p:nvPr/>
            </p:nvSpPr>
            <p:spPr>
              <a:xfrm>
                <a:off x="2307351" y="4895455"/>
                <a:ext cx="618493" cy="618493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r>
                  <a:rPr lang="ko-KR" altLang="en-US" sz="1000" dirty="0" smtClean="0">
                    <a:solidFill>
                      <a:schemeClr val="tx1"/>
                    </a:solidFill>
                  </a:rPr>
                  <a:t>모험</a:t>
                </a:r>
                <a:r>
                  <a:rPr lang="en-US" altLang="ko-KR" sz="1000" dirty="0" smtClean="0">
                    <a:solidFill>
                      <a:schemeClr val="tx1"/>
                    </a:solidFill>
                  </a:rPr>
                  <a:t>(?)</a:t>
                </a:r>
                <a:endParaRPr lang="ko-KR" altLang="en-US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7" name="직사각형 26"/>
              <p:cNvSpPr/>
              <p:nvPr/>
            </p:nvSpPr>
            <p:spPr>
              <a:xfrm>
                <a:off x="1531606" y="4895455"/>
                <a:ext cx="618493" cy="618493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r>
                  <a:rPr lang="ko-KR" altLang="en-US" sz="1000" dirty="0" err="1" smtClean="0">
                    <a:solidFill>
                      <a:schemeClr val="tx1"/>
                    </a:solidFill>
                  </a:rPr>
                  <a:t>챌린</a:t>
                </a:r>
                <a:r>
                  <a:rPr lang="ko-KR" altLang="en-US" sz="1000" dirty="0" err="1">
                    <a:solidFill>
                      <a:schemeClr val="tx1"/>
                    </a:solidFill>
                  </a:rPr>
                  <a:t>지</a:t>
                </a:r>
                <a:endParaRPr lang="ko-KR" altLang="en-US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8" name="직사각형 27"/>
              <p:cNvSpPr/>
              <p:nvPr/>
            </p:nvSpPr>
            <p:spPr>
              <a:xfrm>
                <a:off x="3072040" y="4895455"/>
                <a:ext cx="618493" cy="618493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r>
                  <a:rPr lang="en-US" altLang="ko-KR" sz="1000" dirty="0" smtClean="0">
                    <a:solidFill>
                      <a:schemeClr val="tx1"/>
                    </a:solidFill>
                  </a:rPr>
                  <a:t>PVP</a:t>
                </a:r>
                <a:endParaRPr lang="ko-KR" altLang="en-US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9" name="직사각형 28"/>
              <p:cNvSpPr/>
              <p:nvPr/>
            </p:nvSpPr>
            <p:spPr>
              <a:xfrm>
                <a:off x="1435861" y="2333382"/>
                <a:ext cx="730452" cy="32546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r>
                  <a:rPr lang="ko-KR" altLang="en-US" sz="700" dirty="0" smtClean="0">
                    <a:solidFill>
                      <a:schemeClr val="tx1"/>
                    </a:solidFill>
                  </a:rPr>
                  <a:t>이벤트배너</a:t>
                </a:r>
                <a:endParaRPr lang="ko-KR" altLang="en-US" sz="7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0" name="직사각형 29"/>
              <p:cNvSpPr/>
              <p:nvPr/>
            </p:nvSpPr>
            <p:spPr>
              <a:xfrm>
                <a:off x="3055825" y="2333382"/>
                <a:ext cx="325461" cy="32546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r>
                  <a:rPr lang="ko-KR" altLang="en-US" sz="700" dirty="0" smtClean="0">
                    <a:solidFill>
                      <a:schemeClr val="tx1"/>
                    </a:solidFill>
                  </a:rPr>
                  <a:t>공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지</a:t>
                </a:r>
              </a:p>
            </p:txBody>
          </p:sp>
          <p:sp>
            <p:nvSpPr>
              <p:cNvPr id="31" name="직사각형 30"/>
              <p:cNvSpPr/>
              <p:nvPr/>
            </p:nvSpPr>
            <p:spPr>
              <a:xfrm>
                <a:off x="3460816" y="2333382"/>
                <a:ext cx="325461" cy="32546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r>
                  <a:rPr lang="ko-KR" altLang="en-US" sz="700" dirty="0" smtClean="0">
                    <a:solidFill>
                      <a:schemeClr val="tx1"/>
                    </a:solidFill>
                  </a:rPr>
                  <a:t>설정</a:t>
                </a:r>
                <a:endParaRPr lang="ko-KR" altLang="en-US" sz="7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2" name="직사각형 31"/>
              <p:cNvSpPr/>
              <p:nvPr/>
            </p:nvSpPr>
            <p:spPr>
              <a:xfrm>
                <a:off x="3460816" y="2718226"/>
                <a:ext cx="325461" cy="32546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r>
                  <a:rPr lang="ko-KR" altLang="en-US" sz="700" dirty="0" smtClean="0">
                    <a:solidFill>
                      <a:schemeClr val="tx1"/>
                    </a:solidFill>
                  </a:rPr>
                  <a:t>우편</a:t>
                </a:r>
                <a:endParaRPr lang="ko-KR" altLang="en-US" sz="7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3" name="직사각형 32"/>
              <p:cNvSpPr/>
              <p:nvPr/>
            </p:nvSpPr>
            <p:spPr>
              <a:xfrm>
                <a:off x="2885729" y="1751210"/>
                <a:ext cx="902415" cy="20162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9050">
                <a:solidFill>
                  <a:srgbClr val="FFC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r>
                  <a:rPr lang="ko-KR" altLang="en-US" sz="800" dirty="0" smtClean="0">
                    <a:solidFill>
                      <a:schemeClr val="tx1"/>
                    </a:solidFill>
                  </a:rPr>
                  <a:t>통상재</a:t>
                </a:r>
                <a:r>
                  <a:rPr lang="ko-KR" altLang="en-US" sz="800" dirty="0">
                    <a:solidFill>
                      <a:schemeClr val="tx1"/>
                    </a:solidFill>
                  </a:rPr>
                  <a:t>화</a:t>
                </a:r>
              </a:p>
            </p:txBody>
          </p:sp>
          <p:sp>
            <p:nvSpPr>
              <p:cNvPr id="34" name="직사각형 33"/>
              <p:cNvSpPr/>
              <p:nvPr/>
            </p:nvSpPr>
            <p:spPr>
              <a:xfrm>
                <a:off x="1924030" y="1761952"/>
                <a:ext cx="902415" cy="20162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9050">
                <a:solidFill>
                  <a:srgbClr val="FFC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r>
                  <a:rPr lang="ko-KR" altLang="en-US" sz="800" dirty="0" err="1" smtClean="0">
                    <a:solidFill>
                      <a:schemeClr val="tx1"/>
                    </a:solidFill>
                  </a:rPr>
                  <a:t>빌링재</a:t>
                </a:r>
                <a:r>
                  <a:rPr lang="ko-KR" altLang="en-US" sz="800" dirty="0" err="1">
                    <a:solidFill>
                      <a:schemeClr val="tx1"/>
                    </a:solidFill>
                  </a:rPr>
                  <a:t>화</a:t>
                </a:r>
                <a:r>
                  <a:rPr lang="en-US" altLang="ko-KR" sz="800" dirty="0" smtClean="0">
                    <a:solidFill>
                      <a:schemeClr val="tx1"/>
                    </a:solidFill>
                  </a:rPr>
                  <a:t> </a:t>
                </a:r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5" name="직사각형 34"/>
              <p:cNvSpPr/>
              <p:nvPr/>
            </p:nvSpPr>
            <p:spPr>
              <a:xfrm>
                <a:off x="2885729" y="1994882"/>
                <a:ext cx="902415" cy="20162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9050">
                <a:solidFill>
                  <a:srgbClr val="FFC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r>
                  <a:rPr lang="en-US" altLang="ko-KR" sz="800" dirty="0" smtClean="0">
                    <a:solidFill>
                      <a:schemeClr val="tx1"/>
                    </a:solidFill>
                  </a:rPr>
                  <a:t>PVP</a:t>
                </a:r>
                <a:r>
                  <a:rPr lang="ko-KR" altLang="en-US" sz="800" dirty="0" err="1" smtClean="0">
                    <a:solidFill>
                      <a:schemeClr val="tx1"/>
                    </a:solidFill>
                  </a:rPr>
                  <a:t>스테미너</a:t>
                </a:r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6" name="직사각형 35"/>
              <p:cNvSpPr/>
              <p:nvPr/>
            </p:nvSpPr>
            <p:spPr>
              <a:xfrm>
                <a:off x="1924030" y="1996196"/>
                <a:ext cx="902415" cy="20162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9050">
                <a:solidFill>
                  <a:srgbClr val="FFC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r>
                  <a:rPr lang="ko-KR" altLang="en-US" sz="800" dirty="0" err="1" smtClean="0">
                    <a:solidFill>
                      <a:schemeClr val="tx1"/>
                    </a:solidFill>
                  </a:rPr>
                  <a:t>스테미</a:t>
                </a:r>
                <a:r>
                  <a:rPr lang="ko-KR" altLang="en-US" sz="800" dirty="0" err="1">
                    <a:solidFill>
                      <a:schemeClr val="tx1"/>
                    </a:solidFill>
                  </a:rPr>
                  <a:t>너</a:t>
                </a:r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7" name="직사각형 36"/>
              <p:cNvSpPr/>
              <p:nvPr/>
            </p:nvSpPr>
            <p:spPr>
              <a:xfrm>
                <a:off x="1924030" y="2706464"/>
                <a:ext cx="1420187" cy="198515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700" b="1" dirty="0" smtClean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  <a:t>버튼</a:t>
                </a:r>
                <a:endPara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endParaRPr>
              </a:p>
            </p:txBody>
          </p:sp>
          <p:sp>
            <p:nvSpPr>
              <p:cNvPr id="38" name="직사각형 37"/>
              <p:cNvSpPr/>
              <p:nvPr/>
            </p:nvSpPr>
            <p:spPr>
              <a:xfrm>
                <a:off x="1962335" y="2771726"/>
                <a:ext cx="1336297" cy="1866399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 w="19050">
                <a:solidFill>
                  <a:schemeClr val="accent3">
                    <a:lumMod val="50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r>
                  <a:rPr lang="ko-KR" altLang="en-US" sz="800" b="1" dirty="0" smtClean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  <a:t>매인 캐릭터</a:t>
                </a:r>
                <a:endParaRPr lang="ko-KR" altLang="en-US" sz="8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endParaRPr>
              </a:p>
            </p:txBody>
          </p:sp>
          <p:sp>
            <p:nvSpPr>
              <p:cNvPr id="39" name="직사각형 38"/>
              <p:cNvSpPr/>
              <p:nvPr/>
            </p:nvSpPr>
            <p:spPr>
              <a:xfrm>
                <a:off x="1435861" y="1775226"/>
                <a:ext cx="435871" cy="41260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9050">
                <a:solidFill>
                  <a:srgbClr val="FFC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r>
                  <a:rPr lang="ko-KR" altLang="en-US" sz="1000" dirty="0" err="1" smtClean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  <a:t>계정레</a:t>
                </a:r>
                <a:r>
                  <a:rPr lang="ko-KR" altLang="en-US" sz="1000" dirty="0" err="1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  <a:t>밸</a:t>
                </a:r>
                <a:endParaRPr lang="ko-KR" altLang="en-US" sz="1000" dirty="0">
                  <a:solidFill>
                    <a:schemeClr val="tx1"/>
                  </a:solidFill>
                  <a:latin typeface="나눔고딕" charset="-127"/>
                  <a:ea typeface="나눔고딕" charset="-127"/>
                </a:endParaRPr>
              </a:p>
            </p:txBody>
          </p:sp>
          <p:sp>
            <p:nvSpPr>
              <p:cNvPr id="40" name="직사각형 39"/>
              <p:cNvSpPr/>
              <p:nvPr/>
            </p:nvSpPr>
            <p:spPr>
              <a:xfrm>
                <a:off x="2245843" y="5692967"/>
                <a:ext cx="325461" cy="32546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r>
                  <a:rPr lang="ko-KR" altLang="en-US" sz="700" dirty="0" err="1" smtClean="0">
                    <a:solidFill>
                      <a:schemeClr val="tx1"/>
                    </a:solidFill>
                  </a:rPr>
                  <a:t>인벤토</a:t>
                </a:r>
                <a:r>
                  <a:rPr lang="ko-KR" altLang="en-US" sz="700" dirty="0" err="1">
                    <a:solidFill>
                      <a:schemeClr val="tx1"/>
                    </a:solidFill>
                  </a:rPr>
                  <a:t>리</a:t>
                </a:r>
                <a:endParaRPr lang="ko-KR" altLang="en-US" sz="7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1" name="직사각형 40"/>
              <p:cNvSpPr/>
              <p:nvPr/>
            </p:nvSpPr>
            <p:spPr>
              <a:xfrm>
                <a:off x="1840853" y="5692967"/>
                <a:ext cx="325461" cy="32546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r>
                  <a:rPr lang="ko-KR" altLang="en-US" sz="700" dirty="0" smtClean="0">
                    <a:solidFill>
                      <a:schemeClr val="tx1"/>
                    </a:solidFill>
                  </a:rPr>
                  <a:t>캐릭터</a:t>
                </a:r>
                <a:endParaRPr lang="ko-KR" altLang="en-US" sz="7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2" name="직사각형 41"/>
              <p:cNvSpPr/>
              <p:nvPr/>
            </p:nvSpPr>
            <p:spPr>
              <a:xfrm>
                <a:off x="3460816" y="5692967"/>
                <a:ext cx="325461" cy="32546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r>
                  <a:rPr lang="ko-KR" altLang="en-US" sz="700" dirty="0" smtClean="0">
                    <a:solidFill>
                      <a:schemeClr val="tx1"/>
                    </a:solidFill>
                  </a:rPr>
                  <a:t>커뮤니티</a:t>
                </a:r>
                <a:endParaRPr lang="ko-KR" altLang="en-US" sz="7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3" name="직사각형 42"/>
              <p:cNvSpPr/>
              <p:nvPr/>
            </p:nvSpPr>
            <p:spPr>
              <a:xfrm>
                <a:off x="2650835" y="5692967"/>
                <a:ext cx="325461" cy="32546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r>
                  <a:rPr lang="ko-KR" altLang="en-US" sz="700" dirty="0" smtClean="0">
                    <a:solidFill>
                      <a:schemeClr val="tx1"/>
                    </a:solidFill>
                  </a:rPr>
                  <a:t>파티구성</a:t>
                </a:r>
                <a:endParaRPr lang="ko-KR" altLang="en-US" sz="7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4" name="직사각형 43"/>
              <p:cNvSpPr/>
              <p:nvPr/>
            </p:nvSpPr>
            <p:spPr>
              <a:xfrm>
                <a:off x="1435862" y="5692967"/>
                <a:ext cx="325461" cy="325461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r>
                  <a:rPr lang="ko-KR" altLang="en-US" sz="700" dirty="0" smtClean="0">
                    <a:solidFill>
                      <a:schemeClr val="tx1"/>
                    </a:solidFill>
                  </a:rPr>
                  <a:t>홈</a:t>
                </a:r>
                <a:endParaRPr lang="ko-KR" altLang="en-US" sz="7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5" name="직사각형 44"/>
              <p:cNvSpPr/>
              <p:nvPr/>
            </p:nvSpPr>
            <p:spPr>
              <a:xfrm>
                <a:off x="3055825" y="5692967"/>
                <a:ext cx="325461" cy="32546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r>
                  <a:rPr lang="ko-KR" altLang="en-US" sz="700" dirty="0" err="1">
                    <a:solidFill>
                      <a:schemeClr val="tx1"/>
                    </a:solidFill>
                  </a:rPr>
                  <a:t>샵</a:t>
                </a:r>
                <a:endParaRPr lang="ko-KR" altLang="en-US" sz="7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6" name="직사각형 45"/>
              <p:cNvSpPr/>
              <p:nvPr/>
            </p:nvSpPr>
            <p:spPr>
              <a:xfrm>
                <a:off x="2629086" y="1771601"/>
                <a:ext cx="184480" cy="162183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 w="19050">
                <a:solidFill>
                  <a:schemeClr val="accent3">
                    <a:lumMod val="50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r>
                  <a:rPr lang="en-US" altLang="ko-KR" sz="8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  <a:t>+</a:t>
                </a:r>
                <a:endParaRPr lang="ko-KR" altLang="en-US" sz="8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endParaRPr>
              </a:p>
            </p:txBody>
          </p:sp>
          <p:sp>
            <p:nvSpPr>
              <p:cNvPr id="47" name="직사각형 46"/>
              <p:cNvSpPr/>
              <p:nvPr/>
            </p:nvSpPr>
            <p:spPr>
              <a:xfrm>
                <a:off x="3591111" y="1771601"/>
                <a:ext cx="184480" cy="162183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 w="19050">
                <a:solidFill>
                  <a:schemeClr val="accent3">
                    <a:lumMod val="50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r>
                  <a:rPr lang="en-US" altLang="ko-KR" sz="8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  <a:t>+</a:t>
                </a:r>
                <a:endParaRPr lang="ko-KR" altLang="en-US" sz="8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endParaRPr>
              </a:p>
            </p:txBody>
          </p:sp>
          <p:sp>
            <p:nvSpPr>
              <p:cNvPr id="48" name="직사각형 47"/>
              <p:cNvSpPr/>
              <p:nvPr/>
            </p:nvSpPr>
            <p:spPr>
              <a:xfrm>
                <a:off x="2629086" y="2019251"/>
                <a:ext cx="184480" cy="162183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 w="19050">
                <a:solidFill>
                  <a:schemeClr val="accent3">
                    <a:lumMod val="50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r>
                  <a:rPr lang="en-US" altLang="ko-KR" sz="8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  <a:t>+</a:t>
                </a:r>
                <a:endParaRPr lang="ko-KR" altLang="en-US" sz="8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endParaRPr>
              </a:p>
            </p:txBody>
          </p:sp>
          <p:sp>
            <p:nvSpPr>
              <p:cNvPr id="49" name="직사각형 48"/>
              <p:cNvSpPr/>
              <p:nvPr/>
            </p:nvSpPr>
            <p:spPr>
              <a:xfrm>
                <a:off x="3591111" y="2019251"/>
                <a:ext cx="184480" cy="162183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 w="19050">
                <a:solidFill>
                  <a:schemeClr val="accent3">
                    <a:lumMod val="50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r>
                  <a:rPr lang="en-US" altLang="ko-KR" sz="8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  <a:t>+</a:t>
                </a:r>
                <a:endParaRPr lang="ko-KR" altLang="en-US" sz="8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endParaRPr>
              </a:p>
            </p:txBody>
          </p:sp>
        </p:grpSp>
        <p:grpSp>
          <p:nvGrpSpPr>
            <p:cNvPr id="81" name="그룹 80"/>
            <p:cNvGrpSpPr/>
            <p:nvPr/>
          </p:nvGrpSpPr>
          <p:grpSpPr>
            <a:xfrm>
              <a:off x="3006589" y="1234969"/>
              <a:ext cx="2473636" cy="4350993"/>
              <a:chOff x="1367840" y="1689989"/>
              <a:chExt cx="2473636" cy="4350993"/>
            </a:xfrm>
          </p:grpSpPr>
          <p:sp>
            <p:nvSpPr>
              <p:cNvPr id="51" name="직사각형 50"/>
              <p:cNvSpPr/>
              <p:nvPr/>
            </p:nvSpPr>
            <p:spPr>
              <a:xfrm>
                <a:off x="1367840" y="1689989"/>
                <a:ext cx="2473636" cy="4340174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endParaRPr>
              </a:p>
            </p:txBody>
          </p:sp>
          <p:grpSp>
            <p:nvGrpSpPr>
              <p:cNvPr id="52" name="그룹 51"/>
              <p:cNvGrpSpPr/>
              <p:nvPr/>
            </p:nvGrpSpPr>
            <p:grpSpPr>
              <a:xfrm>
                <a:off x="1372002" y="1701737"/>
                <a:ext cx="2469474" cy="4339245"/>
                <a:chOff x="1372002" y="1701737"/>
                <a:chExt cx="2469474" cy="4339245"/>
              </a:xfrm>
            </p:grpSpPr>
            <p:sp>
              <p:nvSpPr>
                <p:cNvPr id="53" name="직사각형 52"/>
                <p:cNvSpPr/>
                <p:nvPr/>
              </p:nvSpPr>
              <p:spPr>
                <a:xfrm>
                  <a:off x="1375762" y="1701737"/>
                  <a:ext cx="2463556" cy="535766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700" b="1" dirty="0" smtClean="0">
                      <a:solidFill>
                        <a:schemeClr val="tx1"/>
                      </a:solidFill>
                      <a:latin typeface="나눔고딕" charset="-127"/>
                      <a:ea typeface="나눔고딕" charset="-127"/>
                    </a:rPr>
                    <a:t>Scene</a:t>
                  </a:r>
                  <a:endParaRPr lang="ko-KR" altLang="en-US" sz="7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endParaRPr>
                </a:p>
              </p:txBody>
            </p:sp>
            <p:sp>
              <p:nvSpPr>
                <p:cNvPr id="54" name="직사각형 53"/>
                <p:cNvSpPr/>
                <p:nvPr/>
              </p:nvSpPr>
              <p:spPr>
                <a:xfrm>
                  <a:off x="1419557" y="1789308"/>
                  <a:ext cx="434824" cy="420892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19050">
                  <a:solidFill>
                    <a:srgbClr val="FFC000"/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36000" rIns="36000" bIns="36000" rtlCol="0" anchor="ctr"/>
                <a:lstStyle/>
                <a:p>
                  <a:pPr algn="ctr"/>
                  <a:r>
                    <a:rPr lang="ko-KR" altLang="en-US" sz="1000" dirty="0" err="1" smtClean="0">
                      <a:solidFill>
                        <a:schemeClr val="tx1"/>
                      </a:solidFill>
                      <a:latin typeface="나눔고딕" charset="-127"/>
                      <a:ea typeface="나눔고딕" charset="-127"/>
                    </a:rPr>
                    <a:t>계정레</a:t>
                  </a:r>
                  <a:r>
                    <a:rPr lang="ko-KR" altLang="en-US" sz="1000" dirty="0" err="1">
                      <a:solidFill>
                        <a:schemeClr val="tx1"/>
                      </a:solidFill>
                      <a:latin typeface="나눔고딕" charset="-127"/>
                      <a:ea typeface="나눔고딕" charset="-127"/>
                    </a:rPr>
                    <a:t>밸</a:t>
                  </a:r>
                  <a:endParaRPr lang="ko-KR" altLang="en-US" sz="1000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endParaRPr>
                </a:p>
              </p:txBody>
            </p:sp>
            <p:sp>
              <p:nvSpPr>
                <p:cNvPr id="55" name="직사각형 54"/>
                <p:cNvSpPr/>
                <p:nvPr/>
              </p:nvSpPr>
              <p:spPr>
                <a:xfrm>
                  <a:off x="2876045" y="1765971"/>
                  <a:ext cx="900253" cy="201141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19050">
                  <a:solidFill>
                    <a:srgbClr val="FFC000"/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36000" rIns="36000" bIns="36000" rtlCol="0" anchor="ctr"/>
                <a:lstStyle/>
                <a:p>
                  <a:pPr algn="ctr"/>
                  <a:r>
                    <a:rPr lang="ko-KR" altLang="en-US" sz="800" dirty="0" smtClean="0">
                      <a:solidFill>
                        <a:schemeClr val="tx1"/>
                      </a:solidFill>
                    </a:rPr>
                    <a:t>통상재</a:t>
                  </a:r>
                  <a:r>
                    <a:rPr lang="ko-KR" altLang="en-US" sz="800" dirty="0">
                      <a:solidFill>
                        <a:schemeClr val="tx1"/>
                      </a:solidFill>
                    </a:rPr>
                    <a:t>화</a:t>
                  </a:r>
                </a:p>
              </p:txBody>
            </p:sp>
            <p:sp>
              <p:nvSpPr>
                <p:cNvPr id="56" name="직사각형 55"/>
                <p:cNvSpPr/>
                <p:nvPr/>
              </p:nvSpPr>
              <p:spPr>
                <a:xfrm>
                  <a:off x="1916650" y="1776687"/>
                  <a:ext cx="900253" cy="201141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19050">
                  <a:solidFill>
                    <a:srgbClr val="FFC000"/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36000" rIns="36000" bIns="36000" rtlCol="0" anchor="ctr"/>
                <a:lstStyle/>
                <a:p>
                  <a:pPr algn="ctr"/>
                  <a:r>
                    <a:rPr lang="ko-KR" altLang="en-US" sz="800" dirty="0" err="1" smtClean="0">
                      <a:solidFill>
                        <a:schemeClr val="tx1"/>
                      </a:solidFill>
                    </a:rPr>
                    <a:t>빌링재</a:t>
                  </a:r>
                  <a:r>
                    <a:rPr lang="ko-KR" altLang="en-US" sz="800" dirty="0" err="1">
                      <a:solidFill>
                        <a:schemeClr val="tx1"/>
                      </a:solidFill>
                    </a:rPr>
                    <a:t>화</a:t>
                  </a:r>
                  <a:r>
                    <a:rPr lang="en-US" altLang="ko-KR" sz="800" dirty="0" smtClean="0">
                      <a:solidFill>
                        <a:schemeClr val="tx1"/>
                      </a:solidFill>
                    </a:rPr>
                    <a:t> </a:t>
                  </a:r>
                  <a:endParaRPr lang="ko-KR" altLang="en-US" sz="8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7" name="직사각형 56"/>
                <p:cNvSpPr/>
                <p:nvPr/>
              </p:nvSpPr>
              <p:spPr>
                <a:xfrm>
                  <a:off x="2876045" y="2009059"/>
                  <a:ext cx="900253" cy="201141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19050">
                  <a:solidFill>
                    <a:srgbClr val="FFC000"/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36000" rIns="36000" bIns="36000" rtlCol="0" anchor="ctr"/>
                <a:lstStyle/>
                <a:p>
                  <a:pPr algn="ctr"/>
                  <a:r>
                    <a:rPr lang="en-US" altLang="ko-KR" sz="800" dirty="0" smtClean="0">
                      <a:solidFill>
                        <a:schemeClr val="tx1"/>
                      </a:solidFill>
                    </a:rPr>
                    <a:t>PVP</a:t>
                  </a:r>
                  <a:r>
                    <a:rPr lang="ko-KR" altLang="en-US" sz="800" dirty="0" err="1" smtClean="0">
                      <a:solidFill>
                        <a:schemeClr val="tx1"/>
                      </a:solidFill>
                    </a:rPr>
                    <a:t>스테미너</a:t>
                  </a:r>
                  <a:endParaRPr lang="ko-KR" altLang="en-US" sz="8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8" name="직사각형 57"/>
                <p:cNvSpPr/>
                <p:nvPr/>
              </p:nvSpPr>
              <p:spPr>
                <a:xfrm>
                  <a:off x="1916650" y="2010371"/>
                  <a:ext cx="900253" cy="201141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19050">
                  <a:solidFill>
                    <a:srgbClr val="FFC000"/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36000" rIns="36000" bIns="36000" rtlCol="0" anchor="ctr"/>
                <a:lstStyle/>
                <a:p>
                  <a:pPr algn="ctr"/>
                  <a:r>
                    <a:rPr lang="ko-KR" altLang="en-US" sz="800" dirty="0" err="1" smtClean="0">
                      <a:solidFill>
                        <a:schemeClr val="tx1"/>
                      </a:solidFill>
                    </a:rPr>
                    <a:t>스테미</a:t>
                  </a:r>
                  <a:r>
                    <a:rPr lang="ko-KR" altLang="en-US" sz="800" dirty="0" err="1">
                      <a:solidFill>
                        <a:schemeClr val="tx1"/>
                      </a:solidFill>
                    </a:rPr>
                    <a:t>너</a:t>
                  </a:r>
                  <a:endParaRPr lang="ko-KR" altLang="en-US" sz="8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9" name="직사각형 58"/>
                <p:cNvSpPr/>
                <p:nvPr/>
              </p:nvSpPr>
              <p:spPr>
                <a:xfrm>
                  <a:off x="1372002" y="5649914"/>
                  <a:ext cx="2469474" cy="391068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7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endParaRPr>
                </a:p>
              </p:txBody>
            </p:sp>
            <p:sp>
              <p:nvSpPr>
                <p:cNvPr id="60" name="직사각형 59"/>
                <p:cNvSpPr/>
                <p:nvPr/>
              </p:nvSpPr>
              <p:spPr>
                <a:xfrm>
                  <a:off x="2243944" y="5676017"/>
                  <a:ext cx="325461" cy="325461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36000" rIns="36000" bIns="36000" rtlCol="0" anchor="ctr"/>
                <a:lstStyle/>
                <a:p>
                  <a:pPr algn="ctr"/>
                  <a:r>
                    <a:rPr lang="ko-KR" altLang="en-US" sz="700" dirty="0" smtClean="0">
                      <a:solidFill>
                        <a:schemeClr val="tx1"/>
                      </a:solidFill>
                    </a:rPr>
                    <a:t>아이템</a:t>
                  </a:r>
                  <a:endParaRPr lang="ko-KR" altLang="en-US" sz="7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1" name="직사각형 60"/>
                <p:cNvSpPr/>
                <p:nvPr/>
              </p:nvSpPr>
              <p:spPr>
                <a:xfrm>
                  <a:off x="1838954" y="5676017"/>
                  <a:ext cx="325461" cy="325461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36000" rIns="36000" bIns="36000" rtlCol="0" anchor="ctr"/>
                <a:lstStyle/>
                <a:p>
                  <a:pPr algn="ctr"/>
                  <a:r>
                    <a:rPr lang="ko-KR" altLang="en-US" sz="700" dirty="0" smtClean="0">
                      <a:solidFill>
                        <a:schemeClr val="tx1"/>
                      </a:solidFill>
                    </a:rPr>
                    <a:t>캐릭터</a:t>
                  </a:r>
                  <a:endParaRPr lang="ko-KR" altLang="en-US" sz="7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2" name="직사각형 61"/>
                <p:cNvSpPr/>
                <p:nvPr/>
              </p:nvSpPr>
              <p:spPr>
                <a:xfrm>
                  <a:off x="3458917" y="5676017"/>
                  <a:ext cx="325461" cy="325461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36000" rIns="36000" bIns="36000" rtlCol="0" anchor="ctr"/>
                <a:lstStyle/>
                <a:p>
                  <a:pPr algn="ctr"/>
                  <a:r>
                    <a:rPr lang="ko-KR" altLang="en-US" sz="700" dirty="0" smtClean="0">
                      <a:solidFill>
                        <a:schemeClr val="tx1"/>
                      </a:solidFill>
                    </a:rPr>
                    <a:t>커뮤니티</a:t>
                  </a:r>
                  <a:endParaRPr lang="ko-KR" altLang="en-US" sz="7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3" name="직사각형 62"/>
                <p:cNvSpPr/>
                <p:nvPr/>
              </p:nvSpPr>
              <p:spPr>
                <a:xfrm>
                  <a:off x="2648936" y="5676017"/>
                  <a:ext cx="325461" cy="325461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36000" rIns="36000" bIns="36000" rtlCol="0" anchor="ctr"/>
                <a:lstStyle/>
                <a:p>
                  <a:pPr algn="ctr"/>
                  <a:r>
                    <a:rPr lang="ko-KR" altLang="en-US" sz="700" dirty="0" smtClean="0">
                      <a:solidFill>
                        <a:schemeClr val="tx1"/>
                      </a:solidFill>
                    </a:rPr>
                    <a:t>파티구성</a:t>
                  </a:r>
                  <a:endParaRPr lang="ko-KR" altLang="en-US" sz="7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4" name="직사각형 63"/>
                <p:cNvSpPr/>
                <p:nvPr/>
              </p:nvSpPr>
              <p:spPr>
                <a:xfrm>
                  <a:off x="1433963" y="5676017"/>
                  <a:ext cx="325461" cy="325461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36000" rIns="36000" bIns="36000" rtlCol="0" anchor="ctr"/>
                <a:lstStyle/>
                <a:p>
                  <a:pPr algn="ctr"/>
                  <a:r>
                    <a:rPr lang="ko-KR" altLang="en-US" sz="700" dirty="0" smtClean="0">
                      <a:solidFill>
                        <a:schemeClr val="tx1"/>
                      </a:solidFill>
                    </a:rPr>
                    <a:t>홈</a:t>
                  </a:r>
                  <a:endParaRPr lang="ko-KR" altLang="en-US" sz="7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5" name="직사각형 64"/>
                <p:cNvSpPr/>
                <p:nvPr/>
              </p:nvSpPr>
              <p:spPr>
                <a:xfrm>
                  <a:off x="3053926" y="5676017"/>
                  <a:ext cx="325461" cy="325461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36000" rIns="36000" bIns="36000" rtlCol="0" anchor="ctr"/>
                <a:lstStyle/>
                <a:p>
                  <a:pPr algn="ctr"/>
                  <a:r>
                    <a:rPr lang="ko-KR" altLang="en-US" sz="700" dirty="0" smtClean="0">
                      <a:solidFill>
                        <a:schemeClr val="tx1"/>
                      </a:solidFill>
                    </a:rPr>
                    <a:t>상점</a:t>
                  </a:r>
                  <a:endParaRPr lang="ko-KR" altLang="en-US" sz="700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66" name="오른쪽 화살표 65"/>
              <p:cNvSpPr/>
              <p:nvPr/>
            </p:nvSpPr>
            <p:spPr>
              <a:xfrm rot="16200000">
                <a:off x="2438121" y="2298907"/>
                <a:ext cx="359951" cy="345765"/>
              </a:xfrm>
              <a:prstGeom prst="rightArrow">
                <a:avLst/>
              </a:prstGeom>
              <a:solidFill>
                <a:schemeClr val="bg1">
                  <a:lumMod val="5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7" name="직사각형 66"/>
              <p:cNvSpPr/>
              <p:nvPr/>
            </p:nvSpPr>
            <p:spPr>
              <a:xfrm>
                <a:off x="1838954" y="3315045"/>
                <a:ext cx="1540433" cy="1809291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endParaRPr>
              </a:p>
            </p:txBody>
          </p:sp>
          <p:sp>
            <p:nvSpPr>
              <p:cNvPr id="68" name="직사각형 67"/>
              <p:cNvSpPr/>
              <p:nvPr/>
            </p:nvSpPr>
            <p:spPr>
              <a:xfrm>
                <a:off x="1931912" y="3353145"/>
                <a:ext cx="1354516" cy="51630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700" b="1" dirty="0" err="1" smtClean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  <a:t>챕</a:t>
                </a:r>
                <a:r>
                  <a:rPr lang="ko-KR" altLang="en-US" sz="700" b="1" dirty="0" err="1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  <a:t>터</a:t>
                </a:r>
                <a:r>
                  <a:rPr lang="ko-KR" altLang="en-US" sz="700" b="1" dirty="0" smtClean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  <a:t> 선택</a:t>
                </a:r>
                <a:endPara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endParaRPr>
              </a:p>
            </p:txBody>
          </p:sp>
          <p:sp>
            <p:nvSpPr>
              <p:cNvPr id="69" name="직사각형 68"/>
              <p:cNvSpPr/>
              <p:nvPr/>
            </p:nvSpPr>
            <p:spPr>
              <a:xfrm>
                <a:off x="1998588" y="3945362"/>
                <a:ext cx="1221164" cy="232737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700" b="1" dirty="0" err="1" smtClean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  <a:t>클리어</a:t>
                </a:r>
                <a:r>
                  <a:rPr lang="ko-KR" altLang="en-US" sz="700" b="1" dirty="0" smtClean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  <a:t> 스테이지</a:t>
                </a:r>
                <a:endPara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endParaRPr>
              </a:p>
            </p:txBody>
          </p:sp>
          <p:sp>
            <p:nvSpPr>
              <p:cNvPr id="70" name="직사각형 69"/>
              <p:cNvSpPr/>
              <p:nvPr/>
            </p:nvSpPr>
            <p:spPr>
              <a:xfrm>
                <a:off x="1998588" y="4240637"/>
                <a:ext cx="1221164" cy="232737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700" b="1" dirty="0" smtClean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  <a:t>도전가능 스테이지</a:t>
                </a:r>
                <a:endPara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endParaRPr>
              </a:p>
            </p:txBody>
          </p:sp>
          <p:sp>
            <p:nvSpPr>
              <p:cNvPr id="71" name="직사각형 70"/>
              <p:cNvSpPr/>
              <p:nvPr/>
            </p:nvSpPr>
            <p:spPr>
              <a:xfrm>
                <a:off x="1998588" y="4535912"/>
                <a:ext cx="1221164" cy="232737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700" b="1" dirty="0" smtClean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  <a:t>도전불가 스테이지</a:t>
                </a:r>
                <a:endPara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endParaRPr>
              </a:p>
            </p:txBody>
          </p:sp>
          <p:sp>
            <p:nvSpPr>
              <p:cNvPr id="72" name="오른쪽 화살표 71"/>
              <p:cNvSpPr/>
              <p:nvPr/>
            </p:nvSpPr>
            <p:spPr>
              <a:xfrm>
                <a:off x="3448486" y="3755050"/>
                <a:ext cx="330421" cy="317398"/>
              </a:xfrm>
              <a:prstGeom prst="rightArrow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3" name="오른쪽 화살표 72"/>
              <p:cNvSpPr/>
              <p:nvPr/>
            </p:nvSpPr>
            <p:spPr>
              <a:xfrm rot="10800000">
                <a:off x="1433057" y="3755050"/>
                <a:ext cx="330421" cy="317398"/>
              </a:xfrm>
              <a:prstGeom prst="rightArrow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4" name="직사각형 73"/>
              <p:cNvSpPr/>
              <p:nvPr/>
            </p:nvSpPr>
            <p:spPr>
              <a:xfrm>
                <a:off x="1931912" y="2753070"/>
                <a:ext cx="1354516" cy="51630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700" b="1" dirty="0" err="1" smtClean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  <a:t>챕</a:t>
                </a:r>
                <a:r>
                  <a:rPr lang="ko-KR" altLang="en-US" sz="700" b="1" dirty="0" err="1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  <a:t>터</a:t>
                </a:r>
                <a:r>
                  <a:rPr lang="ko-KR" altLang="en-US" sz="700" b="1" dirty="0" smtClean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  <a:t> 선택</a:t>
                </a:r>
                <a:endPara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endParaRPr>
              </a:p>
            </p:txBody>
          </p:sp>
          <p:sp>
            <p:nvSpPr>
              <p:cNvPr id="75" name="직사각형 74"/>
              <p:cNvSpPr/>
              <p:nvPr/>
            </p:nvSpPr>
            <p:spPr>
              <a:xfrm>
                <a:off x="1419730" y="5380849"/>
                <a:ext cx="2354704" cy="221933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700" b="1" dirty="0" smtClean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  <a:t>버튼</a:t>
                </a:r>
                <a:endPara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endParaRPr>
              </a:p>
            </p:txBody>
          </p:sp>
          <p:sp>
            <p:nvSpPr>
              <p:cNvPr id="76" name="직사각형 75"/>
              <p:cNvSpPr/>
              <p:nvPr/>
            </p:nvSpPr>
            <p:spPr>
              <a:xfrm>
                <a:off x="1759432" y="5407418"/>
                <a:ext cx="1566739" cy="176314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r>
                  <a:rPr lang="ko-KR" altLang="en-US" sz="800" b="1" dirty="0" smtClean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  <a:t>달성도 게이지</a:t>
                </a:r>
                <a:endParaRPr lang="ko-KR" altLang="en-US" sz="8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endParaRPr>
              </a:p>
            </p:txBody>
          </p:sp>
          <p:sp>
            <p:nvSpPr>
              <p:cNvPr id="77" name="직사각형 76"/>
              <p:cNvSpPr/>
              <p:nvPr/>
            </p:nvSpPr>
            <p:spPr>
              <a:xfrm>
                <a:off x="1431952" y="5379239"/>
                <a:ext cx="322381" cy="235848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 w="19050">
                <a:solidFill>
                  <a:schemeClr val="accent3">
                    <a:lumMod val="50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7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  <a:t>별</a:t>
                </a:r>
              </a:p>
            </p:txBody>
          </p:sp>
          <p:pic>
            <p:nvPicPr>
              <p:cNvPr id="78" name="Picture 2" descr="C:\Users\user\Desktop\폴더\기획국비\UIUX\첨부이미지\별픽토그램.png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64777" y="5391426"/>
                <a:ext cx="256730" cy="224463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solidFill>
                  <a:schemeClr val="accent3">
                    <a:lumMod val="50000"/>
                  </a:schemeClr>
                </a:solidFill>
              </a:ln>
              <a:extLst/>
            </p:spPr>
          </p:pic>
          <p:sp>
            <p:nvSpPr>
              <p:cNvPr id="79" name="직사각형 78"/>
              <p:cNvSpPr/>
              <p:nvPr/>
            </p:nvSpPr>
            <p:spPr>
              <a:xfrm>
                <a:off x="1998588" y="4831187"/>
                <a:ext cx="1221164" cy="232737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700" b="1" dirty="0" smtClean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  <a:t>도전불가 스테이지</a:t>
                </a:r>
                <a:endPara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endParaRPr>
              </a:p>
            </p:txBody>
          </p:sp>
          <p:sp>
            <p:nvSpPr>
              <p:cNvPr id="80" name="오른쪽 화살표 79"/>
              <p:cNvSpPr/>
              <p:nvPr/>
            </p:nvSpPr>
            <p:spPr>
              <a:xfrm rot="5400000">
                <a:off x="2438121" y="4989554"/>
                <a:ext cx="359951" cy="345765"/>
              </a:xfrm>
              <a:prstGeom prst="rightArrow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00" name="그룹 99"/>
            <p:cNvGrpSpPr/>
            <p:nvPr/>
          </p:nvGrpSpPr>
          <p:grpSpPr>
            <a:xfrm>
              <a:off x="5912025" y="1234969"/>
              <a:ext cx="2458135" cy="4336710"/>
              <a:chOff x="1369833" y="1691421"/>
              <a:chExt cx="2458135" cy="4336710"/>
            </a:xfrm>
          </p:grpSpPr>
          <p:sp>
            <p:nvSpPr>
              <p:cNvPr id="82" name="직사각형 81"/>
              <p:cNvSpPr/>
              <p:nvPr/>
            </p:nvSpPr>
            <p:spPr>
              <a:xfrm>
                <a:off x="1369833" y="1691421"/>
                <a:ext cx="2458135" cy="4336710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700" b="1" dirty="0" smtClean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  <a:t>Scene</a:t>
                </a:r>
                <a:endPara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endParaRPr>
              </a:p>
            </p:txBody>
          </p:sp>
          <p:sp>
            <p:nvSpPr>
              <p:cNvPr id="83" name="직사각형 82"/>
              <p:cNvSpPr/>
              <p:nvPr/>
            </p:nvSpPr>
            <p:spPr>
              <a:xfrm>
                <a:off x="3507825" y="1760108"/>
                <a:ext cx="219195" cy="22815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r>
                  <a:rPr lang="ko-KR" altLang="en-US" sz="11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  <a:t>◀</a:t>
                </a:r>
              </a:p>
            </p:txBody>
          </p:sp>
          <p:sp>
            <p:nvSpPr>
              <p:cNvPr id="84" name="직사각형 83"/>
              <p:cNvSpPr/>
              <p:nvPr/>
            </p:nvSpPr>
            <p:spPr>
              <a:xfrm>
                <a:off x="1675736" y="5784455"/>
                <a:ext cx="327314" cy="197486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r>
                  <a:rPr lang="ko-KR" altLang="en-US" sz="700" b="1" dirty="0" smtClean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  <a:t>체크박</a:t>
                </a:r>
                <a:r>
                  <a:rPr lang="ko-KR" altLang="en-US" sz="7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  <a:t>스</a:t>
                </a:r>
              </a:p>
            </p:txBody>
          </p:sp>
          <p:sp>
            <p:nvSpPr>
              <p:cNvPr id="85" name="직사각형 84"/>
              <p:cNvSpPr/>
              <p:nvPr/>
            </p:nvSpPr>
            <p:spPr>
              <a:xfrm>
                <a:off x="3044830" y="5552253"/>
                <a:ext cx="590811" cy="42968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r>
                  <a:rPr lang="ko-KR" altLang="en-US" sz="1000" b="1" dirty="0" smtClean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  <a:t>전투시</a:t>
                </a:r>
                <a:r>
                  <a:rPr lang="ko-KR" altLang="en-US" sz="10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  <a:t>작</a:t>
                </a:r>
              </a:p>
            </p:txBody>
          </p:sp>
          <p:sp>
            <p:nvSpPr>
              <p:cNvPr id="86" name="직사각형 85"/>
              <p:cNvSpPr/>
              <p:nvPr/>
            </p:nvSpPr>
            <p:spPr>
              <a:xfrm>
                <a:off x="1444485" y="1745392"/>
                <a:ext cx="1827366" cy="2203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9050">
                <a:solidFill>
                  <a:srgbClr val="FFC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r>
                  <a:rPr lang="ko-KR" altLang="en-US" sz="800" b="1" dirty="0" smtClean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  <a:t>스테이지 이름</a:t>
                </a:r>
                <a:endParaRPr lang="ko-KR" altLang="en-US" sz="8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endParaRPr>
              </a:p>
            </p:txBody>
          </p:sp>
          <p:sp>
            <p:nvSpPr>
              <p:cNvPr id="87" name="직사각형 86"/>
              <p:cNvSpPr/>
              <p:nvPr/>
            </p:nvSpPr>
            <p:spPr>
              <a:xfrm>
                <a:off x="1444485" y="1963867"/>
                <a:ext cx="397716" cy="35689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9050">
                <a:solidFill>
                  <a:srgbClr val="FFC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r>
                  <a:rPr lang="ko-KR" altLang="en-US" sz="800" b="1" dirty="0" smtClean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  <a:t>핵심</a:t>
                </a:r>
                <a:endParaRPr lang="en-US" altLang="ko-KR" sz="800" b="1" dirty="0" smtClean="0">
                  <a:solidFill>
                    <a:schemeClr val="tx1"/>
                  </a:solidFill>
                  <a:latin typeface="나눔고딕" charset="-127"/>
                  <a:ea typeface="나눔고딕" charset="-127"/>
                </a:endParaRPr>
              </a:p>
              <a:p>
                <a:pPr algn="ctr"/>
                <a:r>
                  <a:rPr lang="ko-KR" altLang="en-US" sz="800" b="1" dirty="0" smtClean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  <a:t>보</a:t>
                </a:r>
                <a:r>
                  <a:rPr lang="ko-KR" altLang="en-US" sz="8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  <a:t>상</a:t>
                </a:r>
              </a:p>
            </p:txBody>
          </p:sp>
          <p:sp>
            <p:nvSpPr>
              <p:cNvPr id="88" name="직사각형 87"/>
              <p:cNvSpPr/>
              <p:nvPr/>
            </p:nvSpPr>
            <p:spPr>
              <a:xfrm>
                <a:off x="2220147" y="1963868"/>
                <a:ext cx="1051704" cy="35689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9050">
                <a:solidFill>
                  <a:srgbClr val="FFC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r>
                  <a:rPr lang="ko-KR" altLang="en-US" sz="800" b="1" dirty="0" smtClean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  <a:t>골드 </a:t>
                </a:r>
                <a:r>
                  <a:rPr lang="en-US" altLang="ko-KR" sz="800" b="1" dirty="0" smtClean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  <a:t>9 ~ 11</a:t>
                </a:r>
              </a:p>
              <a:p>
                <a:pPr algn="ctr"/>
                <a:r>
                  <a:rPr lang="ko-KR" altLang="en-US" sz="800" b="1" dirty="0" smtClean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  <a:t>경험치 </a:t>
                </a:r>
                <a:r>
                  <a:rPr lang="en-US" altLang="ko-KR" sz="800" b="1" dirty="0" smtClean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  <a:t>13 ~ 17</a:t>
                </a:r>
                <a:endParaRPr lang="ko-KR" altLang="en-US" sz="8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endParaRPr>
              </a:p>
            </p:txBody>
          </p:sp>
          <p:sp>
            <p:nvSpPr>
              <p:cNvPr id="89" name="직사각형 88"/>
              <p:cNvSpPr/>
              <p:nvPr/>
            </p:nvSpPr>
            <p:spPr>
              <a:xfrm>
                <a:off x="1842201" y="1963867"/>
                <a:ext cx="377946" cy="356898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 w="19050">
                <a:solidFill>
                  <a:schemeClr val="accent3">
                    <a:lumMod val="50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r>
                  <a:rPr lang="ko-KR" altLang="en-US" sz="600" b="1" dirty="0" smtClean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  <a:t>보상</a:t>
                </a:r>
                <a:endParaRPr lang="en-US" altLang="ko-KR" sz="600" b="1" dirty="0" smtClean="0">
                  <a:solidFill>
                    <a:schemeClr val="tx1"/>
                  </a:solidFill>
                  <a:latin typeface="나눔고딕" charset="-127"/>
                  <a:ea typeface="나눔고딕" charset="-127"/>
                </a:endParaRPr>
              </a:p>
              <a:p>
                <a:pPr algn="ctr"/>
                <a:r>
                  <a:rPr lang="ko-KR" altLang="en-US" sz="600" b="1" dirty="0" smtClean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  <a:t>이미지</a:t>
                </a:r>
                <a:endParaRPr lang="ko-KR" altLang="en-US" sz="6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endParaRPr>
              </a:p>
            </p:txBody>
          </p:sp>
          <p:sp>
            <p:nvSpPr>
              <p:cNvPr id="90" name="직사각형 89"/>
              <p:cNvSpPr/>
              <p:nvPr/>
            </p:nvSpPr>
            <p:spPr>
              <a:xfrm>
                <a:off x="1726979" y="2364464"/>
                <a:ext cx="1790372" cy="1546099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 w="19050">
                <a:solidFill>
                  <a:schemeClr val="accent3">
                    <a:lumMod val="50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r>
                  <a:rPr lang="ko-KR" altLang="en-US" sz="1000" b="1" dirty="0" smtClean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  <a:t>배치위치</a:t>
                </a:r>
                <a:endParaRPr lang="en-US" altLang="ko-KR" sz="1000" b="1" dirty="0" smtClean="0">
                  <a:solidFill>
                    <a:schemeClr val="tx1"/>
                  </a:solidFill>
                  <a:latin typeface="나눔고딕" charset="-127"/>
                  <a:ea typeface="나눔고딕" charset="-127"/>
                </a:endParaRPr>
              </a:p>
              <a:p>
                <a:pPr algn="ctr"/>
                <a:r>
                  <a:rPr lang="ko-KR" altLang="en-US" sz="1000" b="1" dirty="0" smtClean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  <a:t>구분 표시</a:t>
                </a:r>
                <a:endParaRPr lang="en-US" altLang="ko-KR" sz="10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endParaRPr>
              </a:p>
            </p:txBody>
          </p:sp>
          <p:sp>
            <p:nvSpPr>
              <p:cNvPr id="91" name="직사각형 90"/>
              <p:cNvSpPr/>
              <p:nvPr/>
            </p:nvSpPr>
            <p:spPr>
              <a:xfrm>
                <a:off x="1754299" y="2387436"/>
                <a:ext cx="472276" cy="45607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r>
                  <a:rPr lang="ko-KR" altLang="en-US" sz="800" b="1" dirty="0" smtClean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  <a:t>캐릭터</a:t>
                </a:r>
                <a:endParaRPr lang="ko-KR" altLang="en-US" sz="8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endParaRPr>
              </a:p>
            </p:txBody>
          </p:sp>
          <p:sp>
            <p:nvSpPr>
              <p:cNvPr id="92" name="직사각형 91"/>
              <p:cNvSpPr/>
              <p:nvPr/>
            </p:nvSpPr>
            <p:spPr>
              <a:xfrm>
                <a:off x="2385111" y="2387436"/>
                <a:ext cx="472276" cy="45607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r>
                  <a:rPr lang="ko-KR" altLang="en-US" sz="800" b="1" dirty="0" smtClean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  <a:t>캐릭터</a:t>
                </a:r>
                <a:endParaRPr lang="ko-KR" altLang="en-US" sz="8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endParaRPr>
              </a:p>
            </p:txBody>
          </p:sp>
          <p:sp>
            <p:nvSpPr>
              <p:cNvPr id="93" name="직사각형 92"/>
              <p:cNvSpPr/>
              <p:nvPr/>
            </p:nvSpPr>
            <p:spPr>
              <a:xfrm>
                <a:off x="3005582" y="2387436"/>
                <a:ext cx="472276" cy="45607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r>
                  <a:rPr lang="ko-KR" altLang="en-US" sz="800" b="1" dirty="0" smtClean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  <a:t>캐릭</a:t>
                </a:r>
                <a:r>
                  <a:rPr lang="ko-KR" altLang="en-US" sz="8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  <a:t>터</a:t>
                </a:r>
              </a:p>
            </p:txBody>
          </p:sp>
          <p:sp>
            <p:nvSpPr>
              <p:cNvPr id="94" name="직사각형 93"/>
              <p:cNvSpPr/>
              <p:nvPr/>
            </p:nvSpPr>
            <p:spPr>
              <a:xfrm>
                <a:off x="1754299" y="2905894"/>
                <a:ext cx="472276" cy="45607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r>
                  <a:rPr lang="ko-KR" altLang="en-US" sz="800" b="1" dirty="0" smtClean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  <a:t>캐릭터</a:t>
                </a:r>
                <a:endParaRPr lang="ko-KR" altLang="en-US" sz="8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endParaRPr>
              </a:p>
            </p:txBody>
          </p:sp>
          <p:sp>
            <p:nvSpPr>
              <p:cNvPr id="95" name="직사각형 94"/>
              <p:cNvSpPr/>
              <p:nvPr/>
            </p:nvSpPr>
            <p:spPr>
              <a:xfrm>
                <a:off x="3005582" y="2905894"/>
                <a:ext cx="472276" cy="45607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r>
                  <a:rPr lang="ko-KR" altLang="en-US" sz="800" b="1" dirty="0" smtClean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  <a:t>캐릭</a:t>
                </a:r>
                <a:r>
                  <a:rPr lang="ko-KR" altLang="en-US" sz="8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  <a:t>터</a:t>
                </a:r>
              </a:p>
            </p:txBody>
          </p:sp>
          <p:sp>
            <p:nvSpPr>
              <p:cNvPr id="96" name="직사각형 95"/>
              <p:cNvSpPr/>
              <p:nvPr/>
            </p:nvSpPr>
            <p:spPr>
              <a:xfrm>
                <a:off x="1715167" y="3975456"/>
                <a:ext cx="1792658" cy="153392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r>
                  <a:rPr lang="ko-KR" altLang="en-US" sz="1000" b="1" dirty="0" smtClean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  <a:t>아군 배치정보</a:t>
                </a:r>
                <a:endParaRPr lang="ko-KR" altLang="en-US" sz="10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endParaRPr>
              </a:p>
            </p:txBody>
          </p:sp>
          <p:sp>
            <p:nvSpPr>
              <p:cNvPr id="97" name="직사각형 96"/>
              <p:cNvSpPr/>
              <p:nvPr/>
            </p:nvSpPr>
            <p:spPr>
              <a:xfrm>
                <a:off x="1545359" y="5571679"/>
                <a:ext cx="588067" cy="20372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9050">
                <a:solidFill>
                  <a:srgbClr val="FFC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r>
                  <a:rPr lang="ko-KR" altLang="en-US" sz="700" b="1" dirty="0" smtClean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  <a:t>자동전</a:t>
                </a:r>
                <a:r>
                  <a:rPr lang="ko-KR" altLang="en-US" sz="7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  <a:t>투</a:t>
                </a:r>
              </a:p>
            </p:txBody>
          </p:sp>
          <p:sp>
            <p:nvSpPr>
              <p:cNvPr id="98" name="직사각형 97"/>
              <p:cNvSpPr/>
              <p:nvPr/>
            </p:nvSpPr>
            <p:spPr>
              <a:xfrm>
                <a:off x="2418686" y="5784455"/>
                <a:ext cx="327314" cy="197486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r>
                  <a:rPr lang="ko-KR" altLang="en-US" sz="700" b="1" smtClean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  <a:t>체크박</a:t>
                </a:r>
                <a:r>
                  <a:rPr lang="ko-KR" altLang="en-US" sz="700" b="1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  <a:t>스</a:t>
                </a:r>
                <a:endPara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endParaRPr>
              </a:p>
            </p:txBody>
          </p:sp>
          <p:sp>
            <p:nvSpPr>
              <p:cNvPr id="99" name="직사각형 98"/>
              <p:cNvSpPr/>
              <p:nvPr/>
            </p:nvSpPr>
            <p:spPr>
              <a:xfrm>
                <a:off x="2288309" y="5571679"/>
                <a:ext cx="588067" cy="20372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9050">
                <a:solidFill>
                  <a:srgbClr val="FFC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r>
                  <a:rPr lang="ko-KR" altLang="en-US" sz="700" b="1" dirty="0" smtClean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  <a:t>반</a:t>
                </a:r>
                <a:r>
                  <a:rPr lang="ko-KR" altLang="en-US" sz="7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  <a:t>복</a:t>
                </a:r>
                <a:r>
                  <a:rPr lang="ko-KR" altLang="en-US" sz="700" b="1" dirty="0" smtClean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  <a:t>전투</a:t>
                </a:r>
                <a:endPara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endParaRPr>
              </a:p>
            </p:txBody>
          </p:sp>
        </p:grpSp>
        <p:grpSp>
          <p:nvGrpSpPr>
            <p:cNvPr id="153" name="그룹 152"/>
            <p:cNvGrpSpPr/>
            <p:nvPr/>
          </p:nvGrpSpPr>
          <p:grpSpPr>
            <a:xfrm>
              <a:off x="8792798" y="1234969"/>
              <a:ext cx="2478498" cy="4372635"/>
              <a:chOff x="1368267" y="1689039"/>
              <a:chExt cx="2478498" cy="4372635"/>
            </a:xfrm>
          </p:grpSpPr>
          <p:sp>
            <p:nvSpPr>
              <p:cNvPr id="101" name="직사각형 100"/>
              <p:cNvSpPr/>
              <p:nvPr/>
            </p:nvSpPr>
            <p:spPr>
              <a:xfrm>
                <a:off x="1368267" y="1689039"/>
                <a:ext cx="2478498" cy="437263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endParaRPr>
              </a:p>
            </p:txBody>
          </p:sp>
          <p:sp>
            <p:nvSpPr>
              <p:cNvPr id="102" name="직사각형 101"/>
              <p:cNvSpPr/>
              <p:nvPr/>
            </p:nvSpPr>
            <p:spPr>
              <a:xfrm>
                <a:off x="1485731" y="1770064"/>
                <a:ext cx="1334121" cy="22216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9050">
                <a:solidFill>
                  <a:srgbClr val="FFC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r>
                  <a:rPr lang="ko-KR" altLang="en-US" sz="900" b="1" dirty="0" smtClean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  <a:t>스테이지 이름</a:t>
                </a:r>
                <a:endParaRPr lang="ko-KR" altLang="en-US" sz="9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endParaRPr>
              </a:p>
            </p:txBody>
          </p:sp>
          <p:sp>
            <p:nvSpPr>
              <p:cNvPr id="103" name="직사각형 102"/>
              <p:cNvSpPr/>
              <p:nvPr/>
            </p:nvSpPr>
            <p:spPr>
              <a:xfrm>
                <a:off x="3507592" y="1770064"/>
                <a:ext cx="221011" cy="23004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r>
                  <a:rPr lang="en-US" altLang="ko-KR" sz="1400" b="1" dirty="0" smtClean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  <a:t>II</a:t>
                </a:r>
                <a:endParaRPr lang="ko-KR" altLang="en-US" sz="14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endParaRPr>
              </a:p>
            </p:txBody>
          </p:sp>
          <p:sp>
            <p:nvSpPr>
              <p:cNvPr id="104" name="직사각형 103"/>
              <p:cNvSpPr/>
              <p:nvPr/>
            </p:nvSpPr>
            <p:spPr>
              <a:xfrm>
                <a:off x="1661766" y="2035186"/>
                <a:ext cx="1879250" cy="1699420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 w="19050">
                <a:solidFill>
                  <a:schemeClr val="accent3">
                    <a:lumMod val="50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r>
                  <a:rPr lang="ko-KR" altLang="en-US" sz="1000" b="1" dirty="0" smtClean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  <a:t>배치위치</a:t>
                </a:r>
                <a:endParaRPr lang="en-US" altLang="ko-KR" sz="1000" b="1" dirty="0" smtClean="0">
                  <a:solidFill>
                    <a:schemeClr val="tx1"/>
                  </a:solidFill>
                  <a:latin typeface="나눔고딕" charset="-127"/>
                  <a:ea typeface="나눔고딕" charset="-127"/>
                </a:endParaRPr>
              </a:p>
              <a:p>
                <a:pPr algn="ctr"/>
                <a:r>
                  <a:rPr lang="ko-KR" altLang="en-US" sz="1000" b="1" dirty="0" smtClean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  <a:t>구분 표시</a:t>
                </a:r>
                <a:endParaRPr lang="ko-KR" altLang="en-US" sz="10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endParaRPr>
              </a:p>
            </p:txBody>
          </p:sp>
          <p:sp>
            <p:nvSpPr>
              <p:cNvPr id="105" name="직사각형 104"/>
              <p:cNvSpPr/>
              <p:nvPr/>
            </p:nvSpPr>
            <p:spPr>
              <a:xfrm>
                <a:off x="2343046" y="2068739"/>
                <a:ext cx="538503" cy="531029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 w="19050">
                <a:solidFill>
                  <a:schemeClr val="accent3">
                    <a:lumMod val="50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r>
                  <a:rPr lang="ko-KR" altLang="en-US" sz="800" b="1" dirty="0" smtClean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  <a:t>피격</a:t>
                </a:r>
                <a:endParaRPr lang="en-US" altLang="ko-KR" sz="800" b="1" dirty="0" smtClean="0">
                  <a:solidFill>
                    <a:schemeClr val="tx1"/>
                  </a:solidFill>
                  <a:latin typeface="나눔고딕" charset="-127"/>
                  <a:ea typeface="나눔고딕" charset="-127"/>
                </a:endParaRPr>
              </a:p>
              <a:p>
                <a:pPr algn="ctr"/>
                <a:r>
                  <a:rPr lang="ko-KR" altLang="en-US" sz="800" b="1" dirty="0" smtClean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  <a:t>표시</a:t>
                </a:r>
                <a:endParaRPr lang="ko-KR" altLang="en-US" sz="8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endParaRPr>
              </a:p>
            </p:txBody>
          </p:sp>
          <p:sp>
            <p:nvSpPr>
              <p:cNvPr id="106" name="직사각형 105"/>
              <p:cNvSpPr/>
              <p:nvPr/>
            </p:nvSpPr>
            <p:spPr>
              <a:xfrm>
                <a:off x="1661766" y="4192605"/>
                <a:ext cx="1879250" cy="1699420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 w="19050">
                <a:solidFill>
                  <a:schemeClr val="accent3">
                    <a:lumMod val="50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r>
                  <a:rPr lang="ko-KR" altLang="en-US" sz="900" b="1" dirty="0" smtClean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  <a:t>적 배치영</a:t>
                </a:r>
                <a:r>
                  <a:rPr lang="ko-KR" altLang="en-US" sz="9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  <a:t>역</a:t>
                </a:r>
              </a:p>
            </p:txBody>
          </p:sp>
          <p:sp>
            <p:nvSpPr>
              <p:cNvPr id="107" name="직사각형 106"/>
              <p:cNvSpPr/>
              <p:nvPr/>
            </p:nvSpPr>
            <p:spPr>
              <a:xfrm>
                <a:off x="2333482" y="5336044"/>
                <a:ext cx="548068" cy="491337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r>
                  <a:rPr lang="ko-KR" altLang="en-US" sz="800" b="1" dirty="0" smtClean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  <a:t>캐릭</a:t>
                </a:r>
                <a:r>
                  <a:rPr lang="ko-KR" altLang="en-US" sz="8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  <a:t>터</a:t>
                </a:r>
              </a:p>
            </p:txBody>
          </p:sp>
          <p:sp>
            <p:nvSpPr>
              <p:cNvPr id="108" name="직사각형 107"/>
              <p:cNvSpPr/>
              <p:nvPr/>
            </p:nvSpPr>
            <p:spPr>
              <a:xfrm>
                <a:off x="1718298" y="5336044"/>
                <a:ext cx="548068" cy="491337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r>
                  <a:rPr lang="ko-KR" altLang="en-US" sz="800" b="1" dirty="0" smtClean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  <a:t>캐릭</a:t>
                </a:r>
                <a:r>
                  <a:rPr lang="ko-KR" altLang="en-US" sz="8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  <a:t>터</a:t>
                </a:r>
              </a:p>
            </p:txBody>
          </p:sp>
          <p:sp>
            <p:nvSpPr>
              <p:cNvPr id="109" name="직사각형 108"/>
              <p:cNvSpPr/>
              <p:nvPr/>
            </p:nvSpPr>
            <p:spPr>
              <a:xfrm>
                <a:off x="1723372" y="4257859"/>
                <a:ext cx="537920" cy="492505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r>
                  <a:rPr lang="ko-KR" altLang="en-US" sz="800" b="1" dirty="0" smtClean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  <a:t>빈 아군 영</a:t>
                </a:r>
                <a:r>
                  <a:rPr lang="ko-KR" altLang="en-US" sz="8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  <a:t>역</a:t>
                </a:r>
              </a:p>
            </p:txBody>
          </p:sp>
          <p:sp>
            <p:nvSpPr>
              <p:cNvPr id="110" name="직사각형 109"/>
              <p:cNvSpPr/>
              <p:nvPr/>
            </p:nvSpPr>
            <p:spPr>
              <a:xfrm>
                <a:off x="2948665" y="5336044"/>
                <a:ext cx="548068" cy="491337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r>
                  <a:rPr lang="ko-KR" altLang="en-US" sz="800" b="1" dirty="0" smtClean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  <a:t>캐릭</a:t>
                </a:r>
                <a:r>
                  <a:rPr lang="ko-KR" altLang="en-US" sz="8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  <a:t>터</a:t>
                </a:r>
              </a:p>
            </p:txBody>
          </p:sp>
          <p:sp>
            <p:nvSpPr>
              <p:cNvPr id="111" name="직사각형 110"/>
              <p:cNvSpPr/>
              <p:nvPr/>
            </p:nvSpPr>
            <p:spPr>
              <a:xfrm>
                <a:off x="2953739" y="4257859"/>
                <a:ext cx="537920" cy="492505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r>
                  <a:rPr lang="ko-KR" altLang="en-US" sz="8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  <a:t>빈 아군 </a:t>
                </a:r>
                <a:r>
                  <a:rPr lang="ko-KR" altLang="en-US" sz="800" b="1" dirty="0" smtClean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  <a:t>영역</a:t>
                </a:r>
                <a:endParaRPr lang="ko-KR" altLang="en-US" sz="8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endParaRPr>
              </a:p>
            </p:txBody>
          </p:sp>
          <p:sp>
            <p:nvSpPr>
              <p:cNvPr id="112" name="직사각형 111"/>
              <p:cNvSpPr/>
              <p:nvPr/>
            </p:nvSpPr>
            <p:spPr>
              <a:xfrm>
                <a:off x="2333482" y="4259027"/>
                <a:ext cx="548068" cy="491337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r>
                  <a:rPr lang="ko-KR" altLang="en-US" sz="800" b="1" dirty="0" smtClean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  <a:t>캐릭</a:t>
                </a:r>
                <a:r>
                  <a:rPr lang="ko-KR" altLang="en-US" sz="8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  <a:t>터</a:t>
                </a:r>
              </a:p>
            </p:txBody>
          </p:sp>
          <p:sp>
            <p:nvSpPr>
              <p:cNvPr id="113" name="직사각형 112"/>
              <p:cNvSpPr/>
              <p:nvPr/>
            </p:nvSpPr>
            <p:spPr>
              <a:xfrm>
                <a:off x="1723372" y="4796951"/>
                <a:ext cx="537920" cy="492505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r>
                  <a:rPr lang="ko-KR" altLang="en-US" sz="8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  <a:t>빈 아군 </a:t>
                </a:r>
                <a:r>
                  <a:rPr lang="ko-KR" altLang="en-US" sz="800" b="1" dirty="0" smtClean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  <a:t>영역</a:t>
                </a:r>
                <a:endParaRPr lang="ko-KR" altLang="en-US" sz="8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endParaRPr>
              </a:p>
            </p:txBody>
          </p:sp>
          <p:sp>
            <p:nvSpPr>
              <p:cNvPr id="114" name="직사각형 113"/>
              <p:cNvSpPr/>
              <p:nvPr/>
            </p:nvSpPr>
            <p:spPr>
              <a:xfrm>
                <a:off x="2953739" y="4796951"/>
                <a:ext cx="537920" cy="492505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r>
                  <a:rPr lang="ko-KR" altLang="en-US" sz="8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  <a:t>빈 아군 </a:t>
                </a:r>
                <a:r>
                  <a:rPr lang="ko-KR" altLang="en-US" sz="800" b="1" dirty="0" smtClean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  <a:t>영역</a:t>
                </a:r>
                <a:endParaRPr lang="ko-KR" altLang="en-US" sz="8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endParaRPr>
              </a:p>
            </p:txBody>
          </p:sp>
          <p:sp>
            <p:nvSpPr>
              <p:cNvPr id="115" name="직사각형 114"/>
              <p:cNvSpPr/>
              <p:nvPr/>
            </p:nvSpPr>
            <p:spPr>
              <a:xfrm>
                <a:off x="2290913" y="4773881"/>
                <a:ext cx="647327" cy="562163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 w="19050">
                <a:solidFill>
                  <a:schemeClr val="accent3">
                    <a:lumMod val="50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r>
                  <a:rPr lang="ko-KR" altLang="en-US" sz="800" b="1" dirty="0" smtClean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  <a:t>이미지 필드</a:t>
                </a:r>
                <a:endParaRPr lang="ko-KR" altLang="en-US" sz="8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endParaRPr>
              </a:p>
            </p:txBody>
          </p:sp>
          <p:sp>
            <p:nvSpPr>
              <p:cNvPr id="116" name="직사각형 115"/>
              <p:cNvSpPr/>
              <p:nvPr/>
            </p:nvSpPr>
            <p:spPr>
              <a:xfrm>
                <a:off x="2333482" y="4797536"/>
                <a:ext cx="548068" cy="491337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r>
                  <a:rPr lang="ko-KR" altLang="en-US" sz="800" b="1" dirty="0" smtClean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  <a:t>캐릭</a:t>
                </a:r>
                <a:r>
                  <a:rPr lang="ko-KR" altLang="en-US" sz="8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  <a:t>터</a:t>
                </a:r>
              </a:p>
            </p:txBody>
          </p:sp>
          <p:sp>
            <p:nvSpPr>
              <p:cNvPr id="117" name="직사각형 116"/>
              <p:cNvSpPr/>
              <p:nvPr/>
            </p:nvSpPr>
            <p:spPr>
              <a:xfrm>
                <a:off x="2261293" y="4107426"/>
                <a:ext cx="692446" cy="221812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 w="19050">
                <a:solidFill>
                  <a:schemeClr val="accent3">
                    <a:lumMod val="50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r>
                  <a:rPr lang="ko-KR" altLang="en-US" sz="700" b="1" dirty="0" err="1" smtClean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  <a:t>데미지</a:t>
                </a:r>
                <a:r>
                  <a:rPr lang="ko-KR" altLang="en-US" sz="700" b="1" dirty="0" smtClean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  <a:t> 출력</a:t>
                </a:r>
                <a:endPara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endParaRPr>
              </a:p>
            </p:txBody>
          </p:sp>
          <p:grpSp>
            <p:nvGrpSpPr>
              <p:cNvPr id="118" name="그룹 117"/>
              <p:cNvGrpSpPr/>
              <p:nvPr/>
            </p:nvGrpSpPr>
            <p:grpSpPr>
              <a:xfrm>
                <a:off x="3011913" y="3104037"/>
                <a:ext cx="448504" cy="93100"/>
                <a:chOff x="3011913" y="2476875"/>
                <a:chExt cx="448504" cy="93100"/>
              </a:xfrm>
            </p:grpSpPr>
            <p:sp>
              <p:nvSpPr>
                <p:cNvPr id="119" name="직사각형 118"/>
                <p:cNvSpPr/>
                <p:nvPr/>
              </p:nvSpPr>
              <p:spPr>
                <a:xfrm>
                  <a:off x="3011913" y="2476875"/>
                  <a:ext cx="448504" cy="9310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36000" rIns="36000" bIns="36000" rtlCol="0" anchor="ctr"/>
                <a:lstStyle/>
                <a:p>
                  <a:pPr algn="ctr"/>
                  <a:endParaRPr lang="ko-KR" altLang="en-US" sz="8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endParaRPr>
                </a:p>
              </p:txBody>
            </p:sp>
            <p:sp>
              <p:nvSpPr>
                <p:cNvPr id="120" name="직사각형 119"/>
                <p:cNvSpPr/>
                <p:nvPr/>
              </p:nvSpPr>
              <p:spPr>
                <a:xfrm>
                  <a:off x="3011913" y="2476875"/>
                  <a:ext cx="316320" cy="93100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12700">
                  <a:solidFill>
                    <a:schemeClr val="tx1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36000" rIns="36000" bIns="36000" rtlCol="0" anchor="ctr"/>
                <a:lstStyle/>
                <a:p>
                  <a:pPr algn="ctr"/>
                  <a:endParaRPr lang="ko-KR" altLang="en-US" sz="8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endParaRPr>
                </a:p>
              </p:txBody>
            </p:sp>
          </p:grpSp>
          <p:grpSp>
            <p:nvGrpSpPr>
              <p:cNvPr id="121" name="그룹 120"/>
              <p:cNvGrpSpPr/>
              <p:nvPr/>
            </p:nvGrpSpPr>
            <p:grpSpPr>
              <a:xfrm>
                <a:off x="1745088" y="3104037"/>
                <a:ext cx="448504" cy="93100"/>
                <a:chOff x="3011913" y="2476875"/>
                <a:chExt cx="448504" cy="93100"/>
              </a:xfrm>
            </p:grpSpPr>
            <p:sp>
              <p:nvSpPr>
                <p:cNvPr id="122" name="직사각형 121"/>
                <p:cNvSpPr/>
                <p:nvPr/>
              </p:nvSpPr>
              <p:spPr>
                <a:xfrm>
                  <a:off x="3011913" y="2476875"/>
                  <a:ext cx="448504" cy="9310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36000" rIns="36000" bIns="36000" rtlCol="0" anchor="ctr"/>
                <a:lstStyle/>
                <a:p>
                  <a:pPr algn="ctr"/>
                  <a:endParaRPr lang="ko-KR" altLang="en-US" sz="8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endParaRPr>
                </a:p>
              </p:txBody>
            </p:sp>
            <p:sp>
              <p:nvSpPr>
                <p:cNvPr id="123" name="직사각형 122"/>
                <p:cNvSpPr/>
                <p:nvPr/>
              </p:nvSpPr>
              <p:spPr>
                <a:xfrm>
                  <a:off x="3011913" y="2476875"/>
                  <a:ext cx="316320" cy="93100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12700">
                  <a:solidFill>
                    <a:schemeClr val="tx1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36000" rIns="36000" bIns="36000" rtlCol="0" anchor="ctr"/>
                <a:lstStyle/>
                <a:p>
                  <a:pPr algn="ctr"/>
                  <a:endParaRPr lang="ko-KR" altLang="en-US" sz="8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endParaRPr>
                </a:p>
              </p:txBody>
            </p:sp>
          </p:grpSp>
          <p:grpSp>
            <p:nvGrpSpPr>
              <p:cNvPr id="124" name="그룹 123"/>
              <p:cNvGrpSpPr/>
              <p:nvPr/>
            </p:nvGrpSpPr>
            <p:grpSpPr>
              <a:xfrm>
                <a:off x="3011913" y="5714962"/>
                <a:ext cx="448504" cy="93100"/>
                <a:chOff x="3011913" y="2476875"/>
                <a:chExt cx="448504" cy="93100"/>
              </a:xfrm>
            </p:grpSpPr>
            <p:sp>
              <p:nvSpPr>
                <p:cNvPr id="125" name="직사각형 124"/>
                <p:cNvSpPr/>
                <p:nvPr/>
              </p:nvSpPr>
              <p:spPr>
                <a:xfrm>
                  <a:off x="3011913" y="2476875"/>
                  <a:ext cx="448504" cy="9310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36000" rIns="36000" bIns="36000" rtlCol="0" anchor="ctr"/>
                <a:lstStyle/>
                <a:p>
                  <a:pPr algn="ctr"/>
                  <a:endParaRPr lang="ko-KR" altLang="en-US" sz="8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endParaRPr>
                </a:p>
              </p:txBody>
            </p:sp>
            <p:sp>
              <p:nvSpPr>
                <p:cNvPr id="126" name="직사각형 125"/>
                <p:cNvSpPr/>
                <p:nvPr/>
              </p:nvSpPr>
              <p:spPr>
                <a:xfrm>
                  <a:off x="3011913" y="2476875"/>
                  <a:ext cx="316320" cy="93100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12700">
                  <a:solidFill>
                    <a:schemeClr val="tx1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36000" rIns="36000" bIns="36000" rtlCol="0" anchor="ctr"/>
                <a:lstStyle/>
                <a:p>
                  <a:pPr algn="ctr"/>
                  <a:endParaRPr lang="ko-KR" altLang="en-US" sz="8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endParaRPr>
                </a:p>
              </p:txBody>
            </p:sp>
          </p:grpSp>
          <p:grpSp>
            <p:nvGrpSpPr>
              <p:cNvPr id="127" name="그룹 126"/>
              <p:cNvGrpSpPr/>
              <p:nvPr/>
            </p:nvGrpSpPr>
            <p:grpSpPr>
              <a:xfrm>
                <a:off x="2383263" y="5714962"/>
                <a:ext cx="448504" cy="93100"/>
                <a:chOff x="3011913" y="2476875"/>
                <a:chExt cx="448504" cy="93100"/>
              </a:xfrm>
            </p:grpSpPr>
            <p:sp>
              <p:nvSpPr>
                <p:cNvPr id="128" name="직사각형 127"/>
                <p:cNvSpPr/>
                <p:nvPr/>
              </p:nvSpPr>
              <p:spPr>
                <a:xfrm>
                  <a:off x="3011913" y="2476875"/>
                  <a:ext cx="448504" cy="9310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36000" rIns="36000" bIns="36000" rtlCol="0" anchor="ctr"/>
                <a:lstStyle/>
                <a:p>
                  <a:pPr algn="ctr"/>
                  <a:endParaRPr lang="ko-KR" altLang="en-US" sz="8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endParaRPr>
                </a:p>
              </p:txBody>
            </p:sp>
            <p:sp>
              <p:nvSpPr>
                <p:cNvPr id="129" name="직사각형 128"/>
                <p:cNvSpPr/>
                <p:nvPr/>
              </p:nvSpPr>
              <p:spPr>
                <a:xfrm>
                  <a:off x="3011913" y="2476875"/>
                  <a:ext cx="316320" cy="93100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12700">
                  <a:solidFill>
                    <a:schemeClr val="tx1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36000" rIns="36000" bIns="36000" rtlCol="0" anchor="ctr"/>
                <a:lstStyle/>
                <a:p>
                  <a:pPr algn="ctr"/>
                  <a:endParaRPr lang="ko-KR" altLang="en-US" sz="8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endParaRPr>
                </a:p>
              </p:txBody>
            </p:sp>
          </p:grpSp>
          <p:grpSp>
            <p:nvGrpSpPr>
              <p:cNvPr id="130" name="그룹 129"/>
              <p:cNvGrpSpPr/>
              <p:nvPr/>
            </p:nvGrpSpPr>
            <p:grpSpPr>
              <a:xfrm>
                <a:off x="1745088" y="5714962"/>
                <a:ext cx="448504" cy="93100"/>
                <a:chOff x="3011913" y="2476875"/>
                <a:chExt cx="448504" cy="93100"/>
              </a:xfrm>
            </p:grpSpPr>
            <p:sp>
              <p:nvSpPr>
                <p:cNvPr id="131" name="직사각형 130"/>
                <p:cNvSpPr/>
                <p:nvPr/>
              </p:nvSpPr>
              <p:spPr>
                <a:xfrm>
                  <a:off x="3011913" y="2476875"/>
                  <a:ext cx="448504" cy="9310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36000" rIns="36000" bIns="36000" rtlCol="0" anchor="ctr"/>
                <a:lstStyle/>
                <a:p>
                  <a:pPr algn="ctr"/>
                  <a:endParaRPr lang="ko-KR" altLang="en-US" sz="8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endParaRPr>
                </a:p>
              </p:txBody>
            </p:sp>
            <p:sp>
              <p:nvSpPr>
                <p:cNvPr id="132" name="직사각형 131"/>
                <p:cNvSpPr/>
                <p:nvPr/>
              </p:nvSpPr>
              <p:spPr>
                <a:xfrm>
                  <a:off x="3011913" y="2476875"/>
                  <a:ext cx="316320" cy="93100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12700">
                  <a:solidFill>
                    <a:schemeClr val="tx1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36000" rIns="36000" bIns="36000" rtlCol="0" anchor="ctr"/>
                <a:lstStyle/>
                <a:p>
                  <a:pPr algn="ctr"/>
                  <a:endParaRPr lang="ko-KR" altLang="en-US" sz="8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endParaRPr>
                </a:p>
              </p:txBody>
            </p:sp>
          </p:grpSp>
          <p:grpSp>
            <p:nvGrpSpPr>
              <p:cNvPr id="133" name="그룹 132"/>
              <p:cNvGrpSpPr/>
              <p:nvPr/>
            </p:nvGrpSpPr>
            <p:grpSpPr>
              <a:xfrm>
                <a:off x="2383263" y="5171337"/>
                <a:ext cx="448504" cy="93100"/>
                <a:chOff x="3011913" y="2476875"/>
                <a:chExt cx="448504" cy="93100"/>
              </a:xfrm>
            </p:grpSpPr>
            <p:sp>
              <p:nvSpPr>
                <p:cNvPr id="134" name="직사각형 133"/>
                <p:cNvSpPr/>
                <p:nvPr/>
              </p:nvSpPr>
              <p:spPr>
                <a:xfrm>
                  <a:off x="3011913" y="2476875"/>
                  <a:ext cx="448504" cy="9310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36000" rIns="36000" bIns="36000" rtlCol="0" anchor="ctr"/>
                <a:lstStyle/>
                <a:p>
                  <a:pPr algn="ctr"/>
                  <a:endParaRPr lang="ko-KR" altLang="en-US" sz="8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endParaRPr>
                </a:p>
              </p:txBody>
            </p:sp>
            <p:sp>
              <p:nvSpPr>
                <p:cNvPr id="135" name="직사각형 134"/>
                <p:cNvSpPr/>
                <p:nvPr/>
              </p:nvSpPr>
              <p:spPr>
                <a:xfrm>
                  <a:off x="3011913" y="2476875"/>
                  <a:ext cx="316320" cy="93100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12700">
                  <a:solidFill>
                    <a:schemeClr val="tx1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36000" rIns="36000" bIns="36000" rtlCol="0" anchor="ctr"/>
                <a:lstStyle/>
                <a:p>
                  <a:pPr algn="ctr"/>
                  <a:endParaRPr lang="ko-KR" altLang="en-US" sz="8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endParaRPr>
                </a:p>
              </p:txBody>
            </p:sp>
          </p:grpSp>
          <p:grpSp>
            <p:nvGrpSpPr>
              <p:cNvPr id="136" name="그룹 135"/>
              <p:cNvGrpSpPr/>
              <p:nvPr/>
            </p:nvGrpSpPr>
            <p:grpSpPr>
              <a:xfrm>
                <a:off x="2383263" y="4637562"/>
                <a:ext cx="448504" cy="93100"/>
                <a:chOff x="3011913" y="2476875"/>
                <a:chExt cx="448504" cy="93100"/>
              </a:xfrm>
            </p:grpSpPr>
            <p:sp>
              <p:nvSpPr>
                <p:cNvPr id="137" name="직사각형 136"/>
                <p:cNvSpPr/>
                <p:nvPr/>
              </p:nvSpPr>
              <p:spPr>
                <a:xfrm>
                  <a:off x="3011913" y="2476875"/>
                  <a:ext cx="448504" cy="9310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36000" rIns="36000" bIns="36000" rtlCol="0" anchor="ctr"/>
                <a:lstStyle/>
                <a:p>
                  <a:pPr algn="ctr"/>
                  <a:endParaRPr lang="ko-KR" altLang="en-US" sz="8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endParaRPr>
                </a:p>
              </p:txBody>
            </p:sp>
            <p:sp>
              <p:nvSpPr>
                <p:cNvPr id="138" name="직사각형 137"/>
                <p:cNvSpPr/>
                <p:nvPr/>
              </p:nvSpPr>
              <p:spPr>
                <a:xfrm>
                  <a:off x="3011913" y="2476875"/>
                  <a:ext cx="316320" cy="93100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12700">
                  <a:solidFill>
                    <a:schemeClr val="tx1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36000" rIns="36000" bIns="36000" rtlCol="0" anchor="ctr"/>
                <a:lstStyle/>
                <a:p>
                  <a:pPr algn="ctr"/>
                  <a:endParaRPr lang="ko-KR" altLang="en-US" sz="8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endParaRPr>
                </a:p>
              </p:txBody>
            </p:sp>
          </p:grpSp>
          <p:sp>
            <p:nvSpPr>
              <p:cNvPr id="139" name="직사각형 138"/>
              <p:cNvSpPr/>
              <p:nvPr/>
            </p:nvSpPr>
            <p:spPr>
              <a:xfrm>
                <a:off x="1700088" y="2068739"/>
                <a:ext cx="538503" cy="397123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 w="19050">
                <a:solidFill>
                  <a:schemeClr val="accent3">
                    <a:lumMod val="50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r>
                  <a:rPr lang="ko-KR" altLang="en-US" sz="800" b="1" dirty="0" smtClean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  <a:t>캐릭</a:t>
                </a:r>
                <a:r>
                  <a:rPr lang="ko-KR" altLang="en-US" sz="8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  <a:t>터</a:t>
                </a:r>
              </a:p>
            </p:txBody>
          </p:sp>
          <p:sp>
            <p:nvSpPr>
              <p:cNvPr id="140" name="직사각형 139"/>
              <p:cNvSpPr/>
              <p:nvPr/>
            </p:nvSpPr>
            <p:spPr>
              <a:xfrm>
                <a:off x="2969089" y="2068739"/>
                <a:ext cx="538503" cy="397123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 w="19050">
                <a:solidFill>
                  <a:schemeClr val="accent3">
                    <a:lumMod val="50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r>
                  <a:rPr lang="ko-KR" altLang="en-US" sz="800" b="1" dirty="0" smtClean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  <a:t>캐릭</a:t>
                </a:r>
                <a:r>
                  <a:rPr lang="ko-KR" altLang="en-US" sz="8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  <a:t>터</a:t>
                </a:r>
              </a:p>
            </p:txBody>
          </p:sp>
          <p:grpSp>
            <p:nvGrpSpPr>
              <p:cNvPr id="141" name="그룹 140"/>
              <p:cNvGrpSpPr/>
              <p:nvPr/>
            </p:nvGrpSpPr>
            <p:grpSpPr>
              <a:xfrm>
                <a:off x="3011913" y="2465862"/>
                <a:ext cx="448504" cy="93100"/>
                <a:chOff x="3011913" y="2476875"/>
                <a:chExt cx="448504" cy="93100"/>
              </a:xfrm>
            </p:grpSpPr>
            <p:sp>
              <p:nvSpPr>
                <p:cNvPr id="142" name="직사각형 141"/>
                <p:cNvSpPr/>
                <p:nvPr/>
              </p:nvSpPr>
              <p:spPr>
                <a:xfrm>
                  <a:off x="3011913" y="2476875"/>
                  <a:ext cx="448504" cy="9310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36000" rIns="36000" bIns="36000" rtlCol="0" anchor="ctr"/>
                <a:lstStyle/>
                <a:p>
                  <a:pPr algn="ctr"/>
                  <a:endParaRPr lang="ko-KR" altLang="en-US" sz="8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endParaRPr>
                </a:p>
              </p:txBody>
            </p:sp>
            <p:sp>
              <p:nvSpPr>
                <p:cNvPr id="143" name="직사각형 142"/>
                <p:cNvSpPr/>
                <p:nvPr/>
              </p:nvSpPr>
              <p:spPr>
                <a:xfrm>
                  <a:off x="3011913" y="2476875"/>
                  <a:ext cx="316320" cy="93100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12700">
                  <a:solidFill>
                    <a:schemeClr val="tx1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36000" rIns="36000" bIns="36000" rtlCol="0" anchor="ctr"/>
                <a:lstStyle/>
                <a:p>
                  <a:pPr algn="ctr"/>
                  <a:endParaRPr lang="ko-KR" altLang="en-US" sz="8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endParaRPr>
                </a:p>
              </p:txBody>
            </p:sp>
          </p:grpSp>
          <p:grpSp>
            <p:nvGrpSpPr>
              <p:cNvPr id="144" name="그룹 143"/>
              <p:cNvGrpSpPr/>
              <p:nvPr/>
            </p:nvGrpSpPr>
            <p:grpSpPr>
              <a:xfrm>
                <a:off x="2383263" y="2465862"/>
                <a:ext cx="448504" cy="93100"/>
                <a:chOff x="3011913" y="2476875"/>
                <a:chExt cx="448504" cy="93100"/>
              </a:xfrm>
            </p:grpSpPr>
            <p:sp>
              <p:nvSpPr>
                <p:cNvPr id="145" name="직사각형 144"/>
                <p:cNvSpPr/>
                <p:nvPr/>
              </p:nvSpPr>
              <p:spPr>
                <a:xfrm>
                  <a:off x="3011913" y="2476875"/>
                  <a:ext cx="448504" cy="9310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36000" rIns="36000" bIns="36000" rtlCol="0" anchor="ctr"/>
                <a:lstStyle/>
                <a:p>
                  <a:pPr algn="ctr"/>
                  <a:endParaRPr lang="ko-KR" altLang="en-US" sz="8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endParaRPr>
                </a:p>
              </p:txBody>
            </p:sp>
            <p:sp>
              <p:nvSpPr>
                <p:cNvPr id="146" name="직사각형 145"/>
                <p:cNvSpPr/>
                <p:nvPr/>
              </p:nvSpPr>
              <p:spPr>
                <a:xfrm>
                  <a:off x="3011913" y="2476875"/>
                  <a:ext cx="316320" cy="93100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12700">
                  <a:solidFill>
                    <a:schemeClr val="tx1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36000" rIns="36000" bIns="36000" rtlCol="0" anchor="ctr"/>
                <a:lstStyle/>
                <a:p>
                  <a:pPr algn="ctr"/>
                  <a:endParaRPr lang="ko-KR" altLang="en-US" sz="8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endParaRPr>
                </a:p>
              </p:txBody>
            </p:sp>
          </p:grpSp>
          <p:grpSp>
            <p:nvGrpSpPr>
              <p:cNvPr id="147" name="그룹 146"/>
              <p:cNvGrpSpPr/>
              <p:nvPr/>
            </p:nvGrpSpPr>
            <p:grpSpPr>
              <a:xfrm>
                <a:off x="1745088" y="2465862"/>
                <a:ext cx="448504" cy="93100"/>
                <a:chOff x="3011913" y="2476875"/>
                <a:chExt cx="448504" cy="93100"/>
              </a:xfrm>
            </p:grpSpPr>
            <p:sp>
              <p:nvSpPr>
                <p:cNvPr id="148" name="직사각형 147"/>
                <p:cNvSpPr/>
                <p:nvPr/>
              </p:nvSpPr>
              <p:spPr>
                <a:xfrm>
                  <a:off x="3011913" y="2476875"/>
                  <a:ext cx="448504" cy="9310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36000" rIns="36000" bIns="36000" rtlCol="0" anchor="ctr"/>
                <a:lstStyle/>
                <a:p>
                  <a:pPr algn="ctr"/>
                  <a:endParaRPr lang="ko-KR" altLang="en-US" sz="8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endParaRPr>
                </a:p>
              </p:txBody>
            </p:sp>
            <p:sp>
              <p:nvSpPr>
                <p:cNvPr id="149" name="직사각형 148"/>
                <p:cNvSpPr/>
                <p:nvPr/>
              </p:nvSpPr>
              <p:spPr>
                <a:xfrm>
                  <a:off x="3011913" y="2476875"/>
                  <a:ext cx="316320" cy="93100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12700">
                  <a:solidFill>
                    <a:schemeClr val="tx1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36000" rIns="36000" bIns="36000" rtlCol="0" anchor="ctr"/>
                <a:lstStyle/>
                <a:p>
                  <a:pPr algn="ctr"/>
                  <a:endParaRPr lang="ko-KR" altLang="en-US" sz="8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endParaRPr>
                </a:p>
              </p:txBody>
            </p:sp>
          </p:grpSp>
          <p:sp>
            <p:nvSpPr>
              <p:cNvPr id="150" name="직사각형 149"/>
              <p:cNvSpPr/>
              <p:nvPr/>
            </p:nvSpPr>
            <p:spPr>
              <a:xfrm>
                <a:off x="1700088" y="2706914"/>
                <a:ext cx="538503" cy="397123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 w="19050">
                <a:solidFill>
                  <a:schemeClr val="accent3">
                    <a:lumMod val="50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r>
                  <a:rPr lang="ko-KR" altLang="en-US" sz="800" b="1" dirty="0" smtClean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  <a:t>캐릭</a:t>
                </a:r>
                <a:r>
                  <a:rPr lang="ko-KR" altLang="en-US" sz="8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  <a:t>터</a:t>
                </a:r>
              </a:p>
            </p:txBody>
          </p:sp>
          <p:sp>
            <p:nvSpPr>
              <p:cNvPr id="151" name="직사각형 150"/>
              <p:cNvSpPr/>
              <p:nvPr/>
            </p:nvSpPr>
            <p:spPr>
              <a:xfrm>
                <a:off x="2969089" y="2706914"/>
                <a:ext cx="538503" cy="397123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 w="19050">
                <a:solidFill>
                  <a:schemeClr val="accent3">
                    <a:lumMod val="50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r>
                  <a:rPr lang="ko-KR" altLang="en-US" sz="800" b="1" dirty="0" smtClean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  <a:t>캐릭</a:t>
                </a:r>
                <a:r>
                  <a:rPr lang="ko-KR" altLang="en-US" sz="8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  <a:t>터</a:t>
                </a:r>
              </a:p>
            </p:txBody>
          </p:sp>
          <p:sp>
            <p:nvSpPr>
              <p:cNvPr id="152" name="직사각형 151"/>
              <p:cNvSpPr/>
              <p:nvPr/>
            </p:nvSpPr>
            <p:spPr>
              <a:xfrm>
                <a:off x="2881550" y="1770064"/>
                <a:ext cx="578867" cy="22216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9050">
                <a:solidFill>
                  <a:srgbClr val="FFC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r>
                  <a:rPr lang="ko-KR" altLang="en-US" sz="700" b="1" dirty="0" smtClean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  <a:t>남은 시간</a:t>
                </a:r>
                <a:endPara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endParaRPr>
              </a:p>
            </p:txBody>
          </p:sp>
        </p:grpSp>
        <p:cxnSp>
          <p:nvCxnSpPr>
            <p:cNvPr id="154" name="Google Shape;555;p46"/>
            <p:cNvCxnSpPr>
              <a:stCxn id="51" idx="1"/>
              <a:endCxn id="170" idx="3"/>
            </p:cNvCxnSpPr>
            <p:nvPr/>
          </p:nvCxnSpPr>
          <p:spPr>
            <a:xfrm rot="10800000" flipV="1">
              <a:off x="1793040" y="3405055"/>
              <a:ext cx="1213550" cy="1349980"/>
            </a:xfrm>
            <a:prstGeom prst="bentConnector3">
              <a:avLst>
                <a:gd name="adj1" fmla="val 15569"/>
              </a:avLst>
            </a:prstGeom>
            <a:noFill/>
            <a:ln w="25400" cap="flat" cmpd="sng">
              <a:solidFill>
                <a:schemeClr val="dk1"/>
              </a:solidFill>
              <a:prstDash val="solid"/>
              <a:miter lim="800000"/>
              <a:headEnd type="stealth" w="med" len="med"/>
              <a:tailEnd type="none" w="med" len="med"/>
            </a:ln>
          </p:spPr>
        </p:cxnSp>
        <p:cxnSp>
          <p:nvCxnSpPr>
            <p:cNvPr id="159" name="Google Shape;555;p46"/>
            <p:cNvCxnSpPr>
              <a:stCxn id="82" idx="1"/>
              <a:endCxn id="173" idx="3"/>
            </p:cNvCxnSpPr>
            <p:nvPr/>
          </p:nvCxnSpPr>
          <p:spPr>
            <a:xfrm rot="10800000" flipV="1">
              <a:off x="4910972" y="3403324"/>
              <a:ext cx="1001053" cy="343783"/>
            </a:xfrm>
            <a:prstGeom prst="bentConnector3">
              <a:avLst>
                <a:gd name="adj1" fmla="val 26933"/>
              </a:avLst>
            </a:prstGeom>
            <a:noFill/>
            <a:ln w="25400" cap="flat" cmpd="sng">
              <a:solidFill>
                <a:schemeClr val="dk1"/>
              </a:solidFill>
              <a:prstDash val="solid"/>
              <a:miter lim="800000"/>
              <a:headEnd type="stealth" w="med" len="med"/>
              <a:tailEnd type="none" w="med" len="med"/>
            </a:ln>
          </p:spPr>
        </p:cxnSp>
        <p:cxnSp>
          <p:nvCxnSpPr>
            <p:cNvPr id="167" name="Google Shape;555;p46"/>
            <p:cNvCxnSpPr>
              <a:stCxn id="101" idx="1"/>
              <a:endCxn id="177" idx="3"/>
            </p:cNvCxnSpPr>
            <p:nvPr/>
          </p:nvCxnSpPr>
          <p:spPr>
            <a:xfrm rot="10800000" flipV="1">
              <a:off x="8212459" y="3421285"/>
              <a:ext cx="580340" cy="1888126"/>
            </a:xfrm>
            <a:prstGeom prst="bentConnector3">
              <a:avLst>
                <a:gd name="adj1" fmla="val 42421"/>
              </a:avLst>
            </a:prstGeom>
            <a:noFill/>
            <a:ln w="25400" cap="flat" cmpd="sng">
              <a:solidFill>
                <a:schemeClr val="dk1"/>
              </a:solidFill>
              <a:prstDash val="solid"/>
              <a:miter lim="800000"/>
              <a:headEnd type="stealth" w="med" len="med"/>
              <a:tailEnd type="none" w="med" len="med"/>
            </a:ln>
          </p:spPr>
        </p:cxnSp>
        <p:sp>
          <p:nvSpPr>
            <p:cNvPr id="170" name="직사각형 169"/>
            <p:cNvSpPr/>
            <p:nvPr/>
          </p:nvSpPr>
          <p:spPr>
            <a:xfrm>
              <a:off x="1062585" y="4395218"/>
              <a:ext cx="730453" cy="71963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3" name="직사각형 172"/>
            <p:cNvSpPr/>
            <p:nvPr/>
          </p:nvSpPr>
          <p:spPr>
            <a:xfrm>
              <a:off x="3581605" y="3443590"/>
              <a:ext cx="1329367" cy="60703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7" name="직사각형 176"/>
            <p:cNvSpPr/>
            <p:nvPr/>
          </p:nvSpPr>
          <p:spPr>
            <a:xfrm>
              <a:off x="7547774" y="5062840"/>
              <a:ext cx="664683" cy="49314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91" name="Google Shape;565;p47"/>
          <p:cNvSpPr txBox="1"/>
          <p:nvPr/>
        </p:nvSpPr>
        <p:spPr>
          <a:xfrm>
            <a:off x="780896" y="4725144"/>
            <a:ext cx="755598" cy="323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00" b="1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로비화면</a:t>
            </a:r>
            <a:endParaRPr sz="10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2" name="Google Shape;565;p47"/>
          <p:cNvSpPr txBox="1"/>
          <p:nvPr/>
        </p:nvSpPr>
        <p:spPr>
          <a:xfrm>
            <a:off x="2752237" y="4725144"/>
            <a:ext cx="1313041" cy="323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00" b="1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스테이지 선택 화면</a:t>
            </a:r>
            <a:endParaRPr sz="10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3" name="Google Shape;565;p47"/>
          <p:cNvSpPr txBox="1"/>
          <p:nvPr/>
        </p:nvSpPr>
        <p:spPr>
          <a:xfrm>
            <a:off x="5197574" y="4725144"/>
            <a:ext cx="991016" cy="323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00" b="1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전투준비 화면</a:t>
            </a:r>
            <a:endParaRPr sz="10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4" name="Google Shape;565;p47"/>
          <p:cNvSpPr txBox="1"/>
          <p:nvPr/>
        </p:nvSpPr>
        <p:spPr>
          <a:xfrm>
            <a:off x="7550199" y="4725144"/>
            <a:ext cx="878062" cy="323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00" b="1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플레</a:t>
            </a:r>
            <a:r>
              <a:rPr lang="ko-KR" altLang="en-US" sz="10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</a:t>
            </a:r>
            <a:r>
              <a:rPr lang="ko-KR" altLang="en-US" sz="1000" b="1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화면</a:t>
            </a:r>
            <a:endParaRPr sz="10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759918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user\Desktop\폴더\기획국비\UIUX\첨부이미지\IMG_2133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1443810"/>
            <a:ext cx="2024213" cy="36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78388" y="-27384"/>
            <a:ext cx="1980029" cy="6553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b="1" dirty="0" smtClean="0"/>
              <a:t>플레이화면</a:t>
            </a:r>
            <a:endParaRPr lang="ko-KR" altLang="en-US" sz="28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701030" y="5036420"/>
            <a:ext cx="1316386" cy="3336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err="1" smtClean="0"/>
              <a:t>나이츠</a:t>
            </a:r>
            <a:r>
              <a:rPr lang="ko-KR" altLang="en-US" sz="1200" dirty="0" smtClean="0"/>
              <a:t> </a:t>
            </a:r>
            <a:r>
              <a:rPr lang="ko-KR" altLang="en-US" sz="1200" dirty="0" err="1" smtClean="0"/>
              <a:t>크로니클</a:t>
            </a:r>
            <a:endParaRPr lang="en-US" altLang="ko-KR" sz="1200" dirty="0" smtClean="0"/>
          </a:p>
        </p:txBody>
      </p:sp>
      <p:pic>
        <p:nvPicPr>
          <p:cNvPr id="3076" name="Picture 4" descr="C:\Users\user\Desktop\폴더\기획국비\UIUX\첨부이미지\Screenshot_20190917-073456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440307"/>
            <a:ext cx="2025225" cy="36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765673" y="5048941"/>
            <a:ext cx="1316386" cy="3336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err="1" smtClean="0"/>
              <a:t>데스티니</a:t>
            </a:r>
            <a:r>
              <a:rPr lang="ko-KR" altLang="en-US" sz="1200" dirty="0" smtClean="0"/>
              <a:t> </a:t>
            </a:r>
            <a:r>
              <a:rPr lang="ko-KR" altLang="en-US" sz="1200" dirty="0" err="1" smtClean="0"/>
              <a:t>차일드</a:t>
            </a:r>
            <a:endParaRPr lang="en-US" altLang="ko-KR" sz="1200" dirty="0" smtClean="0"/>
          </a:p>
        </p:txBody>
      </p:sp>
      <p:sp>
        <p:nvSpPr>
          <p:cNvPr id="8" name="직사각형 7"/>
          <p:cNvSpPr/>
          <p:nvPr/>
        </p:nvSpPr>
        <p:spPr>
          <a:xfrm>
            <a:off x="179512" y="1467690"/>
            <a:ext cx="4320480" cy="5486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79512" y="2088378"/>
            <a:ext cx="4320480" cy="15841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179512" y="3789040"/>
            <a:ext cx="4320480" cy="125880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/>
          <p:cNvCxnSpPr>
            <a:stCxn id="8" idx="3"/>
          </p:cNvCxnSpPr>
          <p:nvPr/>
        </p:nvCxnSpPr>
        <p:spPr>
          <a:xfrm>
            <a:off x="4499992" y="1742030"/>
            <a:ext cx="288032" cy="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>
            <a:stCxn id="9" idx="3"/>
          </p:cNvCxnSpPr>
          <p:nvPr/>
        </p:nvCxnSpPr>
        <p:spPr>
          <a:xfrm>
            <a:off x="4499992" y="2880466"/>
            <a:ext cx="288032" cy="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>
            <a:stCxn id="10" idx="3"/>
          </p:cNvCxnSpPr>
          <p:nvPr/>
        </p:nvCxnSpPr>
        <p:spPr>
          <a:xfrm>
            <a:off x="4499992" y="4418443"/>
            <a:ext cx="288032" cy="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0198181"/>
              </p:ext>
            </p:extLst>
          </p:nvPr>
        </p:nvGraphicFramePr>
        <p:xfrm>
          <a:off x="4860032" y="1196752"/>
          <a:ext cx="4104457" cy="422877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8072"/>
                <a:gridCol w="1584176"/>
                <a:gridCol w="1872209"/>
              </a:tblGrid>
              <a:tr h="124570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 smtClean="0"/>
                        <a:t>정보</a:t>
                      </a:r>
                      <a:endParaRPr lang="en-US" altLang="ko-KR" sz="1200" dirty="0" smtClean="0"/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dirty="0" smtClean="0"/>
                        <a:t>/</a:t>
                      </a:r>
                      <a:r>
                        <a:rPr lang="ko-KR" altLang="en-US" sz="1200" dirty="0" smtClean="0"/>
                        <a:t>설정</a:t>
                      </a:r>
                      <a:endParaRPr lang="en-US" altLang="ko-KR" sz="1200" dirty="0" smtClean="0"/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 smtClean="0"/>
                        <a:t>영역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 smtClean="0"/>
                        <a:t>게임배속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오토</a:t>
                      </a:r>
                      <a:r>
                        <a:rPr lang="en-US" altLang="ko-KR" sz="1200" dirty="0" smtClean="0"/>
                        <a:t>,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err="1" smtClean="0"/>
                        <a:t>일시정지</a:t>
                      </a:r>
                      <a:r>
                        <a:rPr lang="ko-KR" altLang="en-US" sz="1200" baseline="0" dirty="0" smtClean="0"/>
                        <a:t> 버튼이 주로 있으며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적의 </a:t>
                      </a:r>
                      <a:r>
                        <a:rPr lang="en-US" altLang="ko-KR" sz="1200" baseline="0" dirty="0" smtClean="0"/>
                        <a:t>HP</a:t>
                      </a:r>
                      <a:r>
                        <a:rPr lang="ko-KR" altLang="en-US" sz="1200" baseline="0" dirty="0" smtClean="0"/>
                        <a:t>상황이 표시되기도 한다</a:t>
                      </a:r>
                      <a:r>
                        <a:rPr lang="en-US" altLang="ko-KR" sz="1200" baseline="0" dirty="0" smtClean="0"/>
                        <a:t>.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 smtClean="0"/>
                        <a:t>엄지손가락으로 조작하기 힘든 위치이므로 자주 조작하게 되는 경우가 없는 기능</a:t>
                      </a:r>
                      <a:r>
                        <a:rPr lang="ko-KR" altLang="en-US" sz="1200" baseline="0" dirty="0" smtClean="0"/>
                        <a:t> 위주로 배치</a:t>
                      </a:r>
                      <a:r>
                        <a:rPr lang="en-US" altLang="ko-KR" sz="1200" baseline="0" dirty="0" smtClean="0"/>
                        <a:t>.</a:t>
                      </a:r>
                      <a:endParaRPr lang="ko-KR" altLang="en-US" sz="1200" dirty="0"/>
                    </a:p>
                  </a:txBody>
                  <a:tcPr anchor="ctr"/>
                </a:tc>
              </a:tr>
              <a:tr h="124570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 smtClean="0"/>
                        <a:t>적</a:t>
                      </a:r>
                      <a:r>
                        <a:rPr lang="en-US" altLang="ko-KR" sz="1200" dirty="0" smtClean="0"/>
                        <a:t>/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 err="1" smtClean="0"/>
                        <a:t>비주얼</a:t>
                      </a:r>
                      <a:endParaRPr lang="en-US" altLang="ko-KR" sz="1200" dirty="0" smtClean="0"/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 smtClean="0"/>
                        <a:t>영역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 smtClean="0"/>
                        <a:t>주로 적과 적을 공격하는 아군의</a:t>
                      </a:r>
                      <a:r>
                        <a:rPr lang="ko-KR" altLang="en-US" sz="1200" baseline="0" dirty="0" smtClean="0"/>
                        <a:t> 화려한 </a:t>
                      </a:r>
                      <a:r>
                        <a:rPr lang="ko-KR" altLang="en-US" sz="1200" baseline="0" dirty="0" err="1" smtClean="0"/>
                        <a:t>이펙트가</a:t>
                      </a:r>
                      <a:r>
                        <a:rPr lang="ko-KR" altLang="en-US" sz="1200" baseline="0" dirty="0" smtClean="0"/>
                        <a:t> 출력된다</a:t>
                      </a:r>
                      <a:r>
                        <a:rPr lang="en-US" altLang="ko-KR" sz="1200" baseline="0" dirty="0" smtClean="0"/>
                        <a:t>.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 smtClean="0"/>
                        <a:t>가장 많이 보게 되는 위치로 조작의 상호작용을 통한 플레이 진행과 화려한 연출을 통한 만족감을 주기 위한</a:t>
                      </a:r>
                      <a:r>
                        <a:rPr lang="ko-KR" altLang="en-US" sz="1200" baseline="0" dirty="0" smtClean="0"/>
                        <a:t> 영역이라고 판단됨</a:t>
                      </a:r>
                      <a:r>
                        <a:rPr lang="en-US" altLang="ko-KR" sz="1200" baseline="0" dirty="0" smtClean="0"/>
                        <a:t>.</a:t>
                      </a:r>
                      <a:endParaRPr lang="ko-KR" altLang="en-US" sz="1200" dirty="0"/>
                    </a:p>
                  </a:txBody>
                  <a:tcPr anchor="ctr"/>
                </a:tc>
              </a:tr>
              <a:tr h="124570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 smtClean="0"/>
                        <a:t>아군</a:t>
                      </a:r>
                      <a:endParaRPr lang="en-US" altLang="ko-KR" sz="1200" dirty="0" smtClean="0"/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dirty="0" smtClean="0"/>
                        <a:t>/</a:t>
                      </a:r>
                      <a:r>
                        <a:rPr lang="ko-KR" altLang="en-US" sz="1200" dirty="0" smtClean="0"/>
                        <a:t>조작</a:t>
                      </a:r>
                      <a:endParaRPr lang="en-US" altLang="ko-KR" sz="1200" dirty="0" smtClean="0"/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 smtClean="0"/>
                        <a:t>영역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 smtClean="0"/>
                        <a:t>아군의 캐릭터</a:t>
                      </a:r>
                      <a:r>
                        <a:rPr lang="en-US" altLang="ko-KR" sz="1200" dirty="0" smtClean="0"/>
                        <a:t>/</a:t>
                      </a:r>
                      <a:r>
                        <a:rPr lang="ko-KR" altLang="en-US" sz="1200" dirty="0" smtClean="0"/>
                        <a:t>정보가 출력이 되며</a:t>
                      </a:r>
                      <a:r>
                        <a:rPr lang="en-US" altLang="ko-KR" sz="1200" dirty="0" smtClean="0"/>
                        <a:t>,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 smtClean="0"/>
                        <a:t>조작영역이 배치된다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 smtClean="0"/>
                        <a:t>엄지손가락의 행동범위를 고려하여 조작영역을 하단으로 배치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71643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user\Desktop\폴더\기획국비\UIUX\첨부이미지\image_868534829149496449227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685" y="792088"/>
            <a:ext cx="2066051" cy="3672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user\Desktop\폴더\기획국비\UIUX\첨부이미지\다운로드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286" y="792088"/>
            <a:ext cx="2066107" cy="3672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user\Desktop\폴더\기획국비\UIUX\첨부이미지\4cb4c2bee3ec43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792088"/>
            <a:ext cx="1836204" cy="3672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179512" y="720080"/>
            <a:ext cx="6552728" cy="9077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79512" y="1722510"/>
            <a:ext cx="6552728" cy="15178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79512" y="3329368"/>
            <a:ext cx="6552728" cy="120649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화살표 연결선 3"/>
          <p:cNvCxnSpPr>
            <a:stCxn id="2" idx="3"/>
          </p:cNvCxnSpPr>
          <p:nvPr/>
        </p:nvCxnSpPr>
        <p:spPr>
          <a:xfrm>
            <a:off x="6732240" y="1173949"/>
            <a:ext cx="360040" cy="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>
            <a:stCxn id="6" idx="3"/>
          </p:cNvCxnSpPr>
          <p:nvPr/>
        </p:nvCxnSpPr>
        <p:spPr>
          <a:xfrm>
            <a:off x="6732240" y="2481435"/>
            <a:ext cx="360040" cy="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>
            <a:stCxn id="7" idx="3"/>
          </p:cNvCxnSpPr>
          <p:nvPr/>
        </p:nvCxnSpPr>
        <p:spPr>
          <a:xfrm>
            <a:off x="6732240" y="3932613"/>
            <a:ext cx="360040" cy="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7092279" y="730141"/>
            <a:ext cx="1612942" cy="8876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smtClean="0"/>
              <a:t>정보영역 </a:t>
            </a:r>
            <a:r>
              <a:rPr lang="en-US" altLang="ko-KR" sz="1200" dirty="0" smtClean="0"/>
              <a:t>:</a:t>
            </a:r>
          </a:p>
          <a:p>
            <a:pPr>
              <a:lnSpc>
                <a:spcPct val="150000"/>
              </a:lnSpc>
            </a:pPr>
            <a:r>
              <a:rPr lang="ko-KR" altLang="en-US" sz="1200" dirty="0" smtClean="0"/>
              <a:t>계정정보</a:t>
            </a:r>
            <a:r>
              <a:rPr lang="en-US" altLang="ko-KR" sz="1200" dirty="0" smtClean="0"/>
              <a:t>(</a:t>
            </a:r>
            <a:r>
              <a:rPr lang="ko-KR" altLang="en-US" sz="1200" dirty="0" err="1" smtClean="0"/>
              <a:t>레밸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재화</a:t>
            </a:r>
            <a:r>
              <a:rPr lang="en-US" altLang="ko-KR" sz="1200" dirty="0" smtClean="0"/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1200" dirty="0" smtClean="0"/>
              <a:t>공지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이벤트 배너 등</a:t>
            </a:r>
            <a:endParaRPr lang="ko-KR" altLang="en-US" sz="1200" dirty="0"/>
          </a:p>
        </p:txBody>
      </p:sp>
      <p:sp>
        <p:nvSpPr>
          <p:cNvPr id="20" name="TextBox 19"/>
          <p:cNvSpPr txBox="1"/>
          <p:nvPr/>
        </p:nvSpPr>
        <p:spPr>
          <a:xfrm>
            <a:off x="7092280" y="2037627"/>
            <a:ext cx="13708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err="1" smtClean="0"/>
              <a:t>비주얼영역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</a:t>
            </a:r>
          </a:p>
          <a:p>
            <a:pPr>
              <a:lnSpc>
                <a:spcPct val="150000"/>
              </a:lnSpc>
            </a:pPr>
            <a:r>
              <a:rPr lang="ko-KR" altLang="en-US" sz="1200" dirty="0" smtClean="0"/>
              <a:t>그래픽 적인 요소</a:t>
            </a:r>
            <a:endParaRPr lang="en-US" altLang="ko-KR" sz="1200" dirty="0"/>
          </a:p>
        </p:txBody>
      </p:sp>
      <p:sp>
        <p:nvSpPr>
          <p:cNvPr id="21" name="TextBox 20"/>
          <p:cNvSpPr txBox="1"/>
          <p:nvPr/>
        </p:nvSpPr>
        <p:spPr>
          <a:xfrm>
            <a:off x="7092280" y="3488803"/>
            <a:ext cx="16786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err="1" smtClean="0"/>
              <a:t>컨텐츠</a:t>
            </a:r>
            <a:r>
              <a:rPr lang="ko-KR" altLang="en-US" sz="1200" dirty="0" smtClean="0"/>
              <a:t> 영역 </a:t>
            </a:r>
            <a:r>
              <a:rPr lang="en-US" altLang="ko-KR" sz="1200" dirty="0" smtClean="0"/>
              <a:t>:</a:t>
            </a:r>
          </a:p>
          <a:p>
            <a:pPr>
              <a:lnSpc>
                <a:spcPct val="150000"/>
              </a:lnSpc>
            </a:pPr>
            <a:r>
              <a:rPr lang="ko-KR" altLang="en-US" sz="1200" dirty="0" err="1" smtClean="0"/>
              <a:t>컨텐츠</a:t>
            </a:r>
            <a:r>
              <a:rPr lang="ko-KR" altLang="en-US" sz="1200" dirty="0" smtClean="0"/>
              <a:t> 혹은 관리메뉴</a:t>
            </a:r>
            <a:endParaRPr lang="en-US" altLang="ko-KR" sz="1200" dirty="0" smtClean="0"/>
          </a:p>
        </p:txBody>
      </p:sp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238613"/>
              </p:ext>
            </p:extLst>
          </p:nvPr>
        </p:nvGraphicFramePr>
        <p:xfrm>
          <a:off x="147948" y="4581128"/>
          <a:ext cx="8489460" cy="2194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03986"/>
                <a:gridCol w="7085474"/>
              </a:tblGrid>
              <a:tr h="1390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 smtClean="0"/>
                        <a:t>정보영역</a:t>
                      </a:r>
                      <a:r>
                        <a:rPr lang="en-US" altLang="ko-KR" sz="1200" dirty="0" smtClean="0"/>
                        <a:t/>
                      </a:r>
                      <a:br>
                        <a:rPr lang="en-US" altLang="ko-KR" sz="1200" dirty="0" smtClean="0"/>
                      </a:br>
                      <a:r>
                        <a:rPr lang="en-US" altLang="ko-KR" sz="1200" dirty="0" smtClean="0"/>
                        <a:t>(</a:t>
                      </a:r>
                      <a:r>
                        <a:rPr lang="ko-KR" altLang="en-US" sz="1200" dirty="0" smtClean="0"/>
                        <a:t>화면 상단</a:t>
                      </a:r>
                      <a:r>
                        <a:rPr lang="en-US" altLang="ko-KR" sz="1200" dirty="0" smtClean="0"/>
                        <a:t>)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 smtClean="0"/>
                        <a:t>세로 포맷의 </a:t>
                      </a:r>
                      <a:r>
                        <a:rPr lang="ko-KR" altLang="en-US" sz="1200" dirty="0" err="1" smtClean="0"/>
                        <a:t>모바일</a:t>
                      </a:r>
                      <a:r>
                        <a:rPr lang="ko-KR" altLang="en-US" sz="1200" dirty="0" smtClean="0"/>
                        <a:t> 화면 구성에서 엄지손가락으로 조작하기 힘들기 때문에</a:t>
                      </a:r>
                      <a:r>
                        <a:rPr lang="ko-KR" altLang="en-US" sz="1200" baseline="0" dirty="0" smtClean="0"/>
                        <a:t> </a:t>
                      </a:r>
                      <a:r>
                        <a:rPr lang="ko-KR" altLang="en-US" sz="1200" dirty="0" smtClean="0"/>
                        <a:t>직접 조작이 없거나 조작을 통해 정보를 확인 하는 기능 혹은 자주 사용하지 않는 기능들을 배치하였다고 판단됨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 err="1" smtClean="0"/>
                        <a:t>비주얼영역</a:t>
                      </a:r>
                      <a:endParaRPr lang="en-US" altLang="ko-KR" sz="1200" dirty="0" smtClean="0"/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dirty="0" smtClean="0"/>
                        <a:t>(</a:t>
                      </a:r>
                      <a:r>
                        <a:rPr lang="ko-KR" altLang="en-US" sz="1200" dirty="0" smtClean="0"/>
                        <a:t>화면 중간</a:t>
                      </a:r>
                      <a:r>
                        <a:rPr lang="en-US" altLang="ko-KR" sz="1200" dirty="0" smtClean="0"/>
                        <a:t>)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 smtClean="0"/>
                        <a:t>직접적인 조작이 거의 없는 영역으로 화면에서 가장 잘 보이는 구간</a:t>
                      </a:r>
                      <a:r>
                        <a:rPr lang="en-US" altLang="ko-KR" sz="1200" dirty="0" smtClean="0"/>
                        <a:t>. </a:t>
                      </a:r>
                      <a:r>
                        <a:rPr lang="ko-KR" altLang="en-US" sz="1200" dirty="0" smtClean="0"/>
                        <a:t>주로 </a:t>
                      </a:r>
                      <a:r>
                        <a:rPr lang="ko-KR" altLang="en-US" sz="1200" dirty="0" err="1" smtClean="0"/>
                        <a:t>메인캐릭터</a:t>
                      </a:r>
                      <a:r>
                        <a:rPr lang="ko-KR" altLang="en-US" sz="1200" dirty="0" smtClean="0"/>
                        <a:t> 혹은 </a:t>
                      </a:r>
                      <a:r>
                        <a:rPr lang="ko-KR" altLang="en-US" sz="1200" dirty="0" err="1" smtClean="0"/>
                        <a:t>메인파티는</a:t>
                      </a:r>
                      <a:r>
                        <a:rPr lang="ko-KR" altLang="en-US" sz="1200" dirty="0" smtClean="0"/>
                        <a:t> 유저가 가장 많은 노력을 투자한 대상이므로 게임 접속 시 자신의 노력과 게임에 대한 </a:t>
                      </a:r>
                      <a:r>
                        <a:rPr lang="ko-KR" altLang="en-US" sz="1200" dirty="0" err="1" smtClean="0"/>
                        <a:t>애정도를</a:t>
                      </a:r>
                      <a:r>
                        <a:rPr lang="ko-KR" altLang="en-US" sz="1200" dirty="0" smtClean="0"/>
                        <a:t> 마주하게끔 유도를 한 것으로 추정됨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 err="1" smtClean="0"/>
                        <a:t>컨텐츠영역</a:t>
                      </a:r>
                      <a:endParaRPr lang="en-US" altLang="ko-KR" sz="1200" dirty="0" smtClean="0"/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dirty="0" smtClean="0"/>
                        <a:t>(</a:t>
                      </a:r>
                      <a:r>
                        <a:rPr lang="ko-KR" altLang="en-US" sz="1200" dirty="0" smtClean="0"/>
                        <a:t>화면 하단</a:t>
                      </a:r>
                      <a:r>
                        <a:rPr lang="en-US" altLang="ko-KR" sz="1200" dirty="0" smtClean="0"/>
                        <a:t>)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 smtClean="0"/>
                        <a:t>직접 </a:t>
                      </a:r>
                      <a:r>
                        <a:rPr lang="ko-KR" altLang="en-US" sz="1200" dirty="0" err="1" smtClean="0"/>
                        <a:t>플레이하는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ko-KR" altLang="en-US" sz="1200" dirty="0" err="1" smtClean="0"/>
                        <a:t>컨텐츠나</a:t>
                      </a:r>
                      <a:r>
                        <a:rPr lang="ko-KR" altLang="en-US" sz="1200" dirty="0" smtClean="0"/>
                        <a:t> 플레이에 영향을 주는 관리메뉴</a:t>
                      </a:r>
                      <a:r>
                        <a:rPr lang="ko-KR" altLang="en-US" sz="1200" baseline="0" dirty="0" smtClean="0"/>
                        <a:t> 등 자주 사용하는 기능들이 엄지손가락으로 조작하기 쉬운 화면 하단에 배치한 것으로 판단 됨</a:t>
                      </a:r>
                      <a:r>
                        <a:rPr lang="en-US" altLang="ko-KR" sz="1200" baseline="0" dirty="0" smtClean="0"/>
                        <a:t>.</a:t>
                      </a:r>
                      <a:endParaRPr lang="ko-KR" altLang="en-US" sz="1200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23" name="TextBox 22"/>
          <p:cNvSpPr txBox="1"/>
          <p:nvPr/>
        </p:nvSpPr>
        <p:spPr>
          <a:xfrm>
            <a:off x="178388" y="-27384"/>
            <a:ext cx="1620957" cy="6553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b="1" dirty="0" smtClean="0"/>
              <a:t>로비화면</a:t>
            </a:r>
            <a:endParaRPr lang="ko-KR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4104909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static.inven.co.kr/column/2016/11/02/news/i1056380654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195010"/>
            <a:ext cx="3031986" cy="5446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4193401"/>
              </p:ext>
            </p:extLst>
          </p:nvPr>
        </p:nvGraphicFramePr>
        <p:xfrm>
          <a:off x="3563888" y="1195011"/>
          <a:ext cx="5256584" cy="3942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2048"/>
                <a:gridCol w="4824536"/>
              </a:tblGrid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 smtClean="0"/>
                        <a:t>[1]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 smtClean="0"/>
                        <a:t>현재 참여하고 있는 </a:t>
                      </a:r>
                      <a:r>
                        <a:rPr lang="ko-KR" altLang="en-US" sz="1200" dirty="0" err="1" smtClean="0"/>
                        <a:t>던전의</a:t>
                      </a:r>
                      <a:r>
                        <a:rPr lang="ko-KR" altLang="en-US" sz="1200" dirty="0" smtClean="0"/>
                        <a:t> 이름과 진행 상태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적 </a:t>
                      </a:r>
                      <a:r>
                        <a:rPr lang="ko-KR" altLang="en-US" sz="1200" dirty="0" err="1" smtClean="0"/>
                        <a:t>차일드의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en-US" altLang="ko-KR" sz="1200" dirty="0" smtClean="0"/>
                        <a:t>HP</a:t>
                      </a:r>
                      <a:r>
                        <a:rPr lang="ko-KR" altLang="en-US" sz="1200" dirty="0" smtClean="0"/>
                        <a:t>를 알려준다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 smtClean="0"/>
                        <a:t>[2]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 smtClean="0"/>
                        <a:t>적 </a:t>
                      </a:r>
                      <a:r>
                        <a:rPr lang="ko-KR" altLang="en-US" sz="1200" dirty="0" err="1" smtClean="0"/>
                        <a:t>차일드의</a:t>
                      </a:r>
                      <a:r>
                        <a:rPr lang="ko-KR" altLang="en-US" sz="1200" dirty="0" smtClean="0"/>
                        <a:t> 드라이브 스킬 게이지로 </a:t>
                      </a:r>
                      <a:r>
                        <a:rPr lang="en-US" altLang="ko-KR" sz="1200" dirty="0" smtClean="0"/>
                        <a:t>100% </a:t>
                      </a:r>
                      <a:r>
                        <a:rPr lang="ko-KR" altLang="en-US" sz="1200" dirty="0" smtClean="0"/>
                        <a:t>달성 시 드라이브를 사용한다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 smtClean="0"/>
                        <a:t>[3]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 smtClean="0"/>
                        <a:t>전투의 속도를 빠르게 하거나 멈출 수 있고 </a:t>
                      </a:r>
                      <a:r>
                        <a:rPr lang="en-US" altLang="ko-KR" sz="1200" dirty="0" smtClean="0"/>
                        <a:t>AUTO SKILL</a:t>
                      </a:r>
                      <a:r>
                        <a:rPr lang="ko-KR" altLang="en-US" sz="1200" dirty="0" smtClean="0"/>
                        <a:t>을 이용해 자동 사냥도 가능하다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 smtClean="0"/>
                        <a:t>[4]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 smtClean="0"/>
                        <a:t>전투에 참여한 적 </a:t>
                      </a:r>
                      <a:r>
                        <a:rPr lang="ko-KR" altLang="en-US" sz="1200" dirty="0" err="1" smtClean="0"/>
                        <a:t>차일드를</a:t>
                      </a:r>
                      <a:r>
                        <a:rPr lang="ko-KR" altLang="en-US" sz="1200" dirty="0" smtClean="0"/>
                        <a:t> 확인할 수 있다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 smtClean="0"/>
                        <a:t>[5]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 smtClean="0"/>
                        <a:t>캐릭터 아이콘으로 터치 시 일반 </a:t>
                      </a:r>
                      <a:r>
                        <a:rPr lang="ko-KR" altLang="en-US" sz="1200" dirty="0" err="1" smtClean="0"/>
                        <a:t>스킬을</a:t>
                      </a:r>
                      <a:r>
                        <a:rPr lang="ko-KR" altLang="en-US" sz="1200" dirty="0" smtClean="0"/>
                        <a:t> 밀어 올릴 시 슬라이드 </a:t>
                      </a:r>
                      <a:r>
                        <a:rPr lang="ko-KR" altLang="en-US" sz="1200" dirty="0" err="1" smtClean="0"/>
                        <a:t>스킬을</a:t>
                      </a:r>
                      <a:r>
                        <a:rPr lang="ko-KR" altLang="en-US" sz="1200" dirty="0" smtClean="0"/>
                        <a:t> 사용할 수 있다</a:t>
                      </a:r>
                      <a:r>
                        <a:rPr lang="en-US" altLang="ko-KR" sz="1200" dirty="0" smtClean="0"/>
                        <a:t>.</a:t>
                      </a:r>
                      <a:endParaRPr lang="en-US" altLang="ko-KR" sz="1200" baseline="0" dirty="0" smtClean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 smtClean="0"/>
                        <a:t>[6]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 smtClean="0"/>
                        <a:t>아군의 드라이브 스킬 게이지로 </a:t>
                      </a:r>
                      <a:r>
                        <a:rPr lang="ko-KR" altLang="en-US" sz="1200" dirty="0" err="1" smtClean="0"/>
                        <a:t>차일드마다</a:t>
                      </a:r>
                      <a:r>
                        <a:rPr lang="ko-KR" altLang="en-US" sz="1200" dirty="0" smtClean="0"/>
                        <a:t> 드라이브 </a:t>
                      </a:r>
                      <a:r>
                        <a:rPr lang="ko-KR" altLang="en-US" sz="1200" dirty="0" err="1" smtClean="0"/>
                        <a:t>스킬에</a:t>
                      </a:r>
                      <a:r>
                        <a:rPr lang="ko-KR" altLang="en-US" sz="1200" dirty="0" smtClean="0"/>
                        <a:t> 필요한 포인트가 다르다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 smtClean="0"/>
                        <a:t>[7]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 smtClean="0"/>
                        <a:t>아군의 전체 체력과 남은 전투 시간을 확인할 수 있다</a:t>
                      </a:r>
                      <a:r>
                        <a:rPr lang="en-US" altLang="ko-KR" sz="1200" dirty="0" smtClean="0"/>
                        <a:t>. </a:t>
                      </a:r>
                      <a:endParaRPr lang="ko-KR" altLang="en-US" sz="1200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03AD5BD4-0D98-4306-AD39-B06A516B230D}"/>
              </a:ext>
            </a:extLst>
          </p:cNvPr>
          <p:cNvSpPr/>
          <p:nvPr/>
        </p:nvSpPr>
        <p:spPr>
          <a:xfrm>
            <a:off x="467543" y="548680"/>
            <a:ext cx="41764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400" b="1" kern="0" dirty="0" smtClean="0"/>
              <a:t>참고게</a:t>
            </a:r>
            <a:r>
              <a:rPr lang="ko-KR" altLang="en-US" sz="2400" b="1" kern="0" dirty="0"/>
              <a:t>임</a:t>
            </a:r>
            <a:r>
              <a:rPr lang="ko-KR" altLang="en-US" sz="2400" b="1" kern="0" dirty="0" smtClean="0"/>
              <a:t> </a:t>
            </a:r>
            <a:r>
              <a:rPr lang="en-US" altLang="ko-KR" sz="2400" b="1" kern="0" dirty="0" smtClean="0"/>
              <a:t>- </a:t>
            </a:r>
            <a:r>
              <a:rPr lang="ko-KR" altLang="en-US" sz="2400" b="1" kern="0" dirty="0" err="1" smtClean="0"/>
              <a:t>데스티니차일드</a:t>
            </a:r>
            <a:endParaRPr lang="ko-KR" altLang="en-US" sz="2400" b="1" kern="0" dirty="0"/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9978614"/>
              </p:ext>
            </p:extLst>
          </p:nvPr>
        </p:nvGraphicFramePr>
        <p:xfrm>
          <a:off x="3563888" y="5350032"/>
          <a:ext cx="5256584" cy="1285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64096"/>
                <a:gridCol w="4392488"/>
              </a:tblGrid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 smtClean="0"/>
                        <a:t>참고이유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실시간 </a:t>
                      </a:r>
                      <a:r>
                        <a:rPr lang="ko-KR" altLang="en-US" sz="120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턴제와</a:t>
                      </a:r>
                      <a:r>
                        <a:rPr lang="ko-KR" altLang="en-US" sz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세로포맷이라는 공통점 존재</a:t>
                      </a:r>
                      <a:r>
                        <a:rPr lang="en-US" altLang="ko-KR" sz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 smtClean="0"/>
                        <a:t>차이점 및</a:t>
                      </a:r>
                      <a:endParaRPr lang="en-US" altLang="ko-KR" sz="1200" b="1" dirty="0" smtClean="0"/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 smtClean="0"/>
                        <a:t>고려사항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 smtClean="0"/>
                        <a:t>기획한 게임에서는 배치요소의 추가로 자동 </a:t>
                      </a:r>
                      <a:r>
                        <a:rPr lang="ko-KR" altLang="en-US" sz="1200" dirty="0" err="1" smtClean="0"/>
                        <a:t>타겟</a:t>
                      </a:r>
                      <a:r>
                        <a:rPr lang="ko-KR" altLang="en-US" sz="1200" dirty="0" smtClean="0"/>
                        <a:t> 선택에</a:t>
                      </a:r>
                      <a:endParaRPr lang="en-US" altLang="ko-KR" sz="1200" baseline="0" dirty="0" smtClean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 smtClean="0"/>
                        <a:t>영향이 있음</a:t>
                      </a:r>
                      <a:r>
                        <a:rPr lang="en-US" altLang="ko-KR" sz="1200" dirty="0" smtClean="0"/>
                        <a:t>.</a:t>
                      </a:r>
                      <a:endParaRPr lang="en-US" altLang="ko-KR" sz="1200" baseline="0" dirty="0" smtClean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 smtClean="0"/>
                        <a:t>가로나열이 불가능하고 아군</a:t>
                      </a:r>
                      <a:r>
                        <a:rPr lang="en-US" altLang="ko-KR" sz="1200" dirty="0" smtClean="0"/>
                        <a:t>/</a:t>
                      </a:r>
                      <a:r>
                        <a:rPr lang="ko-KR" altLang="en-US" sz="1200" dirty="0" smtClean="0"/>
                        <a:t>조작 영역의 확대 필요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107504" y="6877185"/>
            <a:ext cx="240963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 smtClean="0"/>
              <a:t>분석적인 내용이 더 필요함</a:t>
            </a:r>
            <a:r>
              <a:rPr lang="en-US" altLang="ko-KR" sz="140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189847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565;p47"/>
          <p:cNvSpPr txBox="1"/>
          <p:nvPr/>
        </p:nvSpPr>
        <p:spPr>
          <a:xfrm>
            <a:off x="179512" y="764704"/>
            <a:ext cx="734481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b="1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플레이 화면 </a:t>
            </a:r>
            <a:r>
              <a:rPr lang="en-US" altLang="ko-KR" sz="2000" b="1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– </a:t>
            </a:r>
            <a:r>
              <a:rPr lang="ko-KR" altLang="en-US" sz="2000" b="1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구성 의도</a:t>
            </a:r>
            <a:endParaRPr sz="20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7240868"/>
              </p:ext>
            </p:extLst>
          </p:nvPr>
        </p:nvGraphicFramePr>
        <p:xfrm>
          <a:off x="150937" y="3501008"/>
          <a:ext cx="8734425" cy="29311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48655"/>
                <a:gridCol w="2794555"/>
                <a:gridCol w="2719207"/>
                <a:gridCol w="2472008"/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</a:rPr>
                        <a:t>이용형태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세로포맷 한 손 플레이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세로포맷 한 손 거치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한 손 조작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양손 플레이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</a:rPr>
                        <a:t>장점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다른 한 손의 자유도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조작으로 가려지는 화면이 적음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정교한 조작 가능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조작으로 가려지는 화면이 적음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순발력을 이용한 플레이와 정교한 조작 가능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</a:rPr>
                        <a:t>단점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정교한 조작에 무리가 있음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순발력을 발휘하기 어려움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플레이 하는 손의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 피로도가 높아질 수 있음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양 손의 자유도가 사라짐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주변 변화에 대처하기 힘들어짐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양 손의 자유도가 사라짐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조작으로 가리게 되는 화면이 넓어짐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주변 환경에 대처하기 힘들어짐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플레이 자체의 피로도가 늘어난다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</a:rPr>
                        <a:t>장</a:t>
                      </a:r>
                      <a:r>
                        <a:rPr lang="en-US" altLang="ko-KR" sz="1000" b="1" dirty="0" smtClean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</a:rPr>
                        <a:t>단점</a:t>
                      </a:r>
                      <a:endParaRPr lang="en-US" altLang="ko-KR" sz="1000" b="1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</a:rPr>
                        <a:t>고려사항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역동적인 조작이 많아지지 않게끔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주 사용 버튼을 모아둠으로써 플레이 피로도를 낮춰준다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en-US" altLang="ko-KR" sz="1000" baseline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플레이어에게 비교적 익숙한 정보인 아군 캐릭터를 배치하고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출력되는 텍스트를 최소화 하며 그래픽적 요소로 출력해 준다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1026" name="Picture 2" descr="C:\Users\user\Desktop\폴더\기획국비\UIUX\첨부이미지\세로포맷엄지영역_컷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044" y="1164814"/>
            <a:ext cx="6628656" cy="2247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1811313" y="2200243"/>
            <a:ext cx="971475" cy="9231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4040163" y="2200243"/>
            <a:ext cx="971475" cy="9231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6240438" y="2200243"/>
            <a:ext cx="971475" cy="9231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811313" y="1196752"/>
            <a:ext cx="971475" cy="9231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4040163" y="1196752"/>
            <a:ext cx="971475" cy="9231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6240438" y="1196752"/>
            <a:ext cx="971475" cy="9231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9062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8730972"/>
              </p:ext>
            </p:extLst>
          </p:nvPr>
        </p:nvGraphicFramePr>
        <p:xfrm>
          <a:off x="652226" y="1196752"/>
          <a:ext cx="7758207" cy="50765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9456"/>
                <a:gridCol w="1584176"/>
                <a:gridCol w="5184575"/>
              </a:tblGrid>
              <a:tr h="432048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구분</a:t>
                      </a:r>
                      <a:endParaRPr lang="en-US" altLang="ko-KR" sz="1200" b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68400" marR="68580" anchor="ctr">
                    <a:lnL w="12700" cap="flat" cmpd="sng" algn="ctr">
                      <a:solidFill>
                        <a:srgbClr val="929D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29D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D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29D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내용</a:t>
                      </a:r>
                      <a:endParaRPr kumimoji="0" lang="en-US" altLang="ko-KR" sz="12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62000" marR="68580" anchor="ctr">
                    <a:lnL w="12700" cap="flat" cmpd="sng" algn="ctr">
                      <a:solidFill>
                        <a:srgbClr val="929D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29D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D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29D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선정 이유</a:t>
                      </a:r>
                      <a:endParaRPr kumimoji="0" lang="en-US" altLang="ko-KR" sz="12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62000" marR="68580" anchor="ctr">
                    <a:lnL w="12700" cap="flat" cmpd="sng" algn="ctr">
                      <a:solidFill>
                        <a:srgbClr val="929D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29D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D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29D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플랫폼</a:t>
                      </a:r>
                      <a:endParaRPr lang="en-US" altLang="ko-KR" sz="1200" b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68400" marR="68580" anchor="ctr">
                    <a:lnL w="12700" cap="flat" cmpd="sng" algn="ctr">
                      <a:solidFill>
                        <a:srgbClr val="929D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29D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D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29D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l" latinLnBrk="1">
                        <a:lnSpc>
                          <a:spcPct val="150000"/>
                        </a:lnSpc>
                      </a:pPr>
                      <a:r>
                        <a:rPr lang="ko-KR" altLang="en-US" sz="120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모바일</a:t>
                      </a:r>
                      <a:endParaRPr lang="ko-KR" altLang="en-US" sz="12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62000" marR="68580" anchor="ctr">
                    <a:lnL w="12700" cap="flat" cmpd="sng" algn="ctr">
                      <a:solidFill>
                        <a:srgbClr val="929D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29D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D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29D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l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 err="1" smtClean="0">
                          <a:solidFill>
                            <a:srgbClr val="0070C0"/>
                          </a:solidFill>
                        </a:rPr>
                        <a:t>접근성이</a:t>
                      </a:r>
                      <a:r>
                        <a:rPr lang="ko-KR" altLang="en-US" sz="1400" b="1" dirty="0" smtClean="0">
                          <a:solidFill>
                            <a:srgbClr val="0070C0"/>
                          </a:solidFill>
                        </a:rPr>
                        <a:t> 좋은 플랫폼</a:t>
                      </a:r>
                      <a:r>
                        <a:rPr lang="ko-KR" altLang="en-US" sz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으로 유저확보에 유리</a:t>
                      </a:r>
                      <a:r>
                        <a:rPr lang="en-US" altLang="ko-KR" sz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.</a:t>
                      </a:r>
                      <a:endParaRPr lang="ko-KR" altLang="en-US" sz="12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62000" marR="68580" anchor="ctr">
                    <a:lnL w="12700" cap="flat" cmpd="sng" algn="ctr">
                      <a:solidFill>
                        <a:srgbClr val="929D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29D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D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29D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700830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장르</a:t>
                      </a:r>
                      <a:endParaRPr lang="en-US" altLang="ko-KR" sz="1200" b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68400" marR="68580" anchor="ctr">
                    <a:lnL w="12700" cap="flat" cmpd="sng" algn="ctr">
                      <a:solidFill>
                        <a:srgbClr val="929D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29D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D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29D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실시간 </a:t>
                      </a:r>
                      <a:r>
                        <a:rPr lang="ko-KR" altLang="en-US" sz="120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턴제</a:t>
                      </a:r>
                      <a:r>
                        <a:rPr lang="ko-KR" altLang="en-US" sz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RPG</a:t>
                      </a:r>
                      <a:endParaRPr lang="ko-KR" altLang="en-US" sz="12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62000" marR="68580" anchor="ctr">
                    <a:lnL w="12700" cap="flat" cmpd="sng" algn="ctr">
                      <a:solidFill>
                        <a:srgbClr val="929D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29D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D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29D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baseline="0" dirty="0" smtClean="0">
                          <a:solidFill>
                            <a:srgbClr val="0070C0"/>
                          </a:solidFill>
                        </a:rPr>
                        <a:t>플레이타임이 많은</a:t>
                      </a:r>
                      <a:r>
                        <a:rPr lang="en-US" altLang="ko-KR" sz="1400" b="1" baseline="0" dirty="0" smtClean="0">
                          <a:solidFill>
                            <a:srgbClr val="0070C0"/>
                          </a:solidFill>
                        </a:rPr>
                        <a:t> </a:t>
                      </a:r>
                      <a:r>
                        <a:rPr lang="ko-KR" altLang="en-US" sz="1400" b="1" baseline="0" dirty="0" smtClean="0">
                          <a:solidFill>
                            <a:srgbClr val="0070C0"/>
                          </a:solidFill>
                        </a:rPr>
                        <a:t>장르</a:t>
                      </a:r>
                      <a:r>
                        <a:rPr lang="en-US" altLang="ko-KR" sz="12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. </a:t>
                      </a:r>
                      <a:r>
                        <a:rPr lang="ko-KR" altLang="en-US" sz="1200" baseline="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모바일</a:t>
                      </a:r>
                      <a:r>
                        <a:rPr lang="ko-KR" altLang="en-US" sz="12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플랫폼에 맞춰 어렵지 않은 조작</a:t>
                      </a:r>
                      <a:r>
                        <a:rPr lang="en-US" altLang="ko-KR" sz="12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12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뛰어난 반사신경을 요구하지 않는 조작</a:t>
                      </a:r>
                      <a:r>
                        <a:rPr lang="en-US" altLang="ko-KR" sz="12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).</a:t>
                      </a:r>
                      <a:endParaRPr lang="en-US" altLang="ko-KR" sz="12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62000" marR="68580" anchor="ctr">
                    <a:lnL w="12700" cap="flat" cmpd="sng" algn="ctr">
                      <a:solidFill>
                        <a:srgbClr val="929D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29D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D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29D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700830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소재</a:t>
                      </a:r>
                      <a:endParaRPr lang="en-US" altLang="ko-KR" sz="1200" b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68400" marR="68580" anchor="ctr">
                    <a:lnL w="12700" cap="flat" cmpd="sng" algn="ctr">
                      <a:solidFill>
                        <a:srgbClr val="929D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29D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D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29D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미래</a:t>
                      </a:r>
                      <a:r>
                        <a:rPr lang="en-US" altLang="ko-KR" sz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판타지</a:t>
                      </a:r>
                      <a:r>
                        <a:rPr lang="en-US" altLang="ko-KR" sz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게임</a:t>
                      </a:r>
                    </a:p>
                  </a:txBody>
                  <a:tcPr marL="162000" marR="68580" anchor="ctr">
                    <a:lnL w="12700" cap="flat" cmpd="sng" algn="ctr">
                      <a:solidFill>
                        <a:srgbClr val="929D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29D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D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29D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캐주얼한</a:t>
                      </a:r>
                      <a:r>
                        <a:rPr lang="ko-KR" altLang="en-US" sz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느낌을 주기 위해 게임 속</a:t>
                      </a:r>
                      <a:r>
                        <a:rPr lang="ko-KR" altLang="en-US" sz="12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세계에서 게임을 즐긴다는 소재</a:t>
                      </a:r>
                      <a:r>
                        <a:rPr lang="en-US" altLang="ko-KR" sz="12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.</a:t>
                      </a:r>
                      <a:endParaRPr lang="en-US" altLang="ko-KR" sz="12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62000" marR="68580" anchor="ctr">
                    <a:lnL w="12700" cap="flat" cmpd="sng" algn="ctr">
                      <a:solidFill>
                        <a:srgbClr val="929D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29D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D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29D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700830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참고게임</a:t>
                      </a:r>
                      <a:endParaRPr lang="en-US" altLang="ko-KR" sz="1200" b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68400" marR="68580" anchor="ctr">
                    <a:lnL w="12700" cap="flat" cmpd="sng" algn="ctr">
                      <a:solidFill>
                        <a:srgbClr val="929D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29D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D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29D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데스티니</a:t>
                      </a:r>
                      <a:r>
                        <a:rPr lang="ko-KR" altLang="en-US" sz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120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차일드</a:t>
                      </a:r>
                      <a:endParaRPr lang="ko-KR" altLang="en-US" sz="12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62000" marR="68580" anchor="ctr">
                    <a:lnL w="12700" cap="flat" cmpd="sng" algn="ctr">
                      <a:solidFill>
                        <a:srgbClr val="929D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29D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D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29D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 smtClean="0">
                          <a:solidFill>
                            <a:srgbClr val="0070C0"/>
                          </a:solidFill>
                        </a:rPr>
                        <a:t>세로포맷</a:t>
                      </a:r>
                      <a:r>
                        <a:rPr lang="ko-KR" altLang="en-US" sz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화면구성과 </a:t>
                      </a:r>
                      <a:r>
                        <a:rPr lang="ko-KR" altLang="en-US" sz="1400" b="1" dirty="0" smtClean="0">
                          <a:solidFill>
                            <a:srgbClr val="0070C0"/>
                          </a:solidFill>
                        </a:rPr>
                        <a:t>실시간 </a:t>
                      </a:r>
                      <a:r>
                        <a:rPr lang="ko-KR" altLang="en-US" sz="1400" b="1" dirty="0" err="1" smtClean="0">
                          <a:solidFill>
                            <a:srgbClr val="0070C0"/>
                          </a:solidFill>
                        </a:rPr>
                        <a:t>턴제</a:t>
                      </a:r>
                      <a:r>
                        <a:rPr lang="ko-KR" altLang="en-US" sz="1200" baseline="0" dirty="0" smtClean="0">
                          <a:solidFill>
                            <a:srgbClr val="0070C0"/>
                          </a:solidFill>
                        </a:rPr>
                        <a:t> </a:t>
                      </a:r>
                      <a:r>
                        <a:rPr lang="ko-KR" altLang="en-US" sz="12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전투 </a:t>
                      </a:r>
                      <a:r>
                        <a:rPr lang="ko-KR" altLang="en-US" sz="1200" baseline="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컨셉을</a:t>
                      </a:r>
                      <a:r>
                        <a:rPr lang="ko-KR" altLang="en-US" sz="12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참고</a:t>
                      </a:r>
                      <a:r>
                        <a:rPr lang="en-US" altLang="ko-KR" sz="12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.</a:t>
                      </a:r>
                    </a:p>
                  </a:txBody>
                  <a:tcPr marL="162000" marR="68580" anchor="ctr">
                    <a:lnL w="12700" cap="flat" cmpd="sng" algn="ctr">
                      <a:solidFill>
                        <a:srgbClr val="929D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29D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D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29D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755827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타겟유저</a:t>
                      </a:r>
                      <a:endParaRPr lang="en-US" altLang="ko-KR" sz="1200" b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68400" marR="68580" anchor="ctr">
                    <a:lnL w="12700" cap="flat" cmpd="sng" algn="ctr">
                      <a:solidFill>
                        <a:srgbClr val="929D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29D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D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29D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조작을 통한 플레이를 좋아하는 유저</a:t>
                      </a:r>
                      <a:endParaRPr lang="en-US" altLang="ko-KR" sz="120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62000" marR="68580" anchor="ctr">
                    <a:lnL w="12700" cap="flat" cmpd="sng" algn="ctr">
                      <a:solidFill>
                        <a:srgbClr val="929D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29D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D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29D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직접 조작을 통한 플레이 비중이 높을 수록 게임에 대한 애정도가 쉽게 쌓이기 때문</a:t>
                      </a:r>
                      <a:r>
                        <a:rPr lang="en-US" altLang="ko-KR" sz="12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. </a:t>
                      </a:r>
                      <a:r>
                        <a:rPr lang="ko-KR" altLang="en-US" sz="12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쉬운 조작방법을 통해 플레이의 피로가 적게 누적되도록 하여 지속플레이의 부담감을 줄인다</a:t>
                      </a:r>
                      <a:r>
                        <a:rPr lang="en-US" altLang="ko-KR" sz="12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.</a:t>
                      </a:r>
                    </a:p>
                  </a:txBody>
                  <a:tcPr marL="162000" marR="68580" anchor="ctr">
                    <a:lnL w="12700" cap="flat" cmpd="sng" algn="ctr">
                      <a:solidFill>
                        <a:srgbClr val="929D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29D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D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29D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755827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기획의도</a:t>
                      </a:r>
                      <a:endParaRPr lang="en-US" altLang="ko-KR" sz="1200" b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68400" marR="68580" anchor="ctr">
                    <a:lnL w="12700" cap="flat" cmpd="sng" algn="ctr">
                      <a:solidFill>
                        <a:srgbClr val="929D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29D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D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29D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전투 진입 전에 짠 전략과</a:t>
                      </a:r>
                      <a:r>
                        <a:rPr lang="en-US" altLang="ko-KR" sz="12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12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전투 중의 조작으로 </a:t>
                      </a:r>
                      <a:r>
                        <a:rPr lang="ko-KR" altLang="en-US" sz="1400" b="1" baseline="0" dirty="0" smtClean="0">
                          <a:solidFill>
                            <a:srgbClr val="0070C0"/>
                          </a:solidFill>
                        </a:rPr>
                        <a:t>플레이에 영향을 주는 부분을 분할</a:t>
                      </a:r>
                      <a:r>
                        <a:rPr lang="ko-KR" altLang="en-US" sz="12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하여 집중할 수 있는 게임 기획</a:t>
                      </a:r>
                      <a:r>
                        <a:rPr lang="en-US" altLang="ko-KR" sz="12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. </a:t>
                      </a:r>
                      <a:r>
                        <a:rPr lang="ko-KR" altLang="en-US" sz="12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쉬운 접근성과 조작방법을 통해 </a:t>
                      </a:r>
                      <a:r>
                        <a:rPr lang="ko-KR" altLang="en-US" sz="1400" b="1" baseline="0" dirty="0" smtClean="0">
                          <a:solidFill>
                            <a:srgbClr val="0070C0"/>
                          </a:solidFill>
                        </a:rPr>
                        <a:t>가볍게 즐길 수도 있는 게임</a:t>
                      </a:r>
                      <a:r>
                        <a:rPr lang="en-US" altLang="ko-KR" sz="12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2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전략적 요소를 활용함으로써 </a:t>
                      </a:r>
                      <a:r>
                        <a:rPr lang="ko-KR" altLang="en-US" sz="1400" b="1" baseline="0" dirty="0" smtClean="0">
                          <a:solidFill>
                            <a:srgbClr val="0070C0"/>
                          </a:solidFill>
                        </a:rPr>
                        <a:t>파고들 요소도 있는 게임</a:t>
                      </a:r>
                      <a:r>
                        <a:rPr lang="ko-KR" altLang="en-US" sz="12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기획</a:t>
                      </a:r>
                      <a:r>
                        <a:rPr lang="en-US" altLang="ko-KR" sz="12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.</a:t>
                      </a:r>
                    </a:p>
                  </a:txBody>
                  <a:tcPr marL="162000" marR="68580" anchor="ctr">
                    <a:lnL w="12700" cap="flat" cmpd="sng" algn="ctr">
                      <a:solidFill>
                        <a:srgbClr val="929D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29D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D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29D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aseline="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162000" marR="68580" anchor="ctr">
                    <a:lnL w="12700" cap="flat" cmpd="sng" algn="ctr">
                      <a:solidFill>
                        <a:srgbClr val="929D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29D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D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29D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03AD5BD4-0D98-4306-AD39-B06A516B230D}"/>
              </a:ext>
            </a:extLst>
          </p:cNvPr>
          <p:cNvSpPr/>
          <p:nvPr/>
        </p:nvSpPr>
        <p:spPr>
          <a:xfrm>
            <a:off x="467543" y="548680"/>
            <a:ext cx="1786511" cy="5749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400" b="1" kern="0" dirty="0" smtClean="0"/>
              <a:t>게임소개</a:t>
            </a:r>
            <a:endParaRPr lang="ko-KR" altLang="en-US" sz="2400" b="1" kern="0" dirty="0"/>
          </a:p>
        </p:txBody>
      </p:sp>
    </p:spTree>
    <p:extLst>
      <p:ext uri="{BB962C8B-B14F-4D97-AF65-F5344CB8AC3E}">
        <p14:creationId xmlns:p14="http://schemas.microsoft.com/office/powerpoint/2010/main" val="3789565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565;p47"/>
          <p:cNvSpPr txBox="1"/>
          <p:nvPr/>
        </p:nvSpPr>
        <p:spPr>
          <a:xfrm>
            <a:off x="179512" y="764704"/>
            <a:ext cx="734481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b="1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플레이 화면 </a:t>
            </a:r>
            <a:r>
              <a:rPr lang="en-US" altLang="ko-KR" sz="2000" b="1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– </a:t>
            </a:r>
            <a:r>
              <a:rPr lang="ko-KR" altLang="en-US" sz="2000" b="1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구성 의도</a:t>
            </a:r>
            <a:endParaRPr sz="20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5216244"/>
              </p:ext>
            </p:extLst>
          </p:nvPr>
        </p:nvGraphicFramePr>
        <p:xfrm>
          <a:off x="150937" y="3501008"/>
          <a:ext cx="8734425" cy="2702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48655"/>
                <a:gridCol w="2794555"/>
                <a:gridCol w="2719207"/>
                <a:gridCol w="2472008"/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</a:rPr>
                        <a:t>이용형태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세로포맷 한 손 플레이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세로포맷 한 손 거치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한 손 조작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양손 플레이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</a:rPr>
                        <a:t>장점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다른 한 손의 자유도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조작으로 가려지는 화면이 적음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정교한 조작 가능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조작으로 가려지는 화면이 적음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순발력을 이용한 플레이와 정교한 조작 가능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</a:rPr>
                        <a:t>단점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정교한 조작에 무리가 있음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순발력을 발휘하기 어려움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.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 플레이 하는 손의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 피로도가 높아질 수 있음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00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양 손의 자유도가 사라짐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주변 변화에 대처하기 힘들어짐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양 손의 자유도가 사라짐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조작으로 가리게 되는 화면이 넓어짐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주변 환경에 대처하기 힘들어짐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플레이 자체의 피로도가 늘어난다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00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</a:rPr>
                        <a:t>주요 이용 상황 추정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대중교통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쉬는 시간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나머지 한 손으로 다른 일을 병행하는 경우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대중교통을 앉아서 이용하는 경우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장시간 대중교통을 이용할 경우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디바이스의 크기가 큰 경우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집중하여 플레이 하는 경우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중요도가 높은 </a:t>
                      </a:r>
                      <a:r>
                        <a:rPr lang="ko-KR" altLang="en-US" sz="1000" dirty="0" err="1" smtClean="0">
                          <a:solidFill>
                            <a:schemeClr val="tx1"/>
                          </a:solidFill>
                        </a:rPr>
                        <a:t>컨텐츠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 플레이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충분히 공간과 시간이 확보된 경우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1026" name="Picture 2" descr="C:\Users\user\Desktop\폴더\기획국비\UIUX\첨부이미지\세로포맷엄지영역_컷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044" y="1164814"/>
            <a:ext cx="6628656" cy="2247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1811313" y="2200243"/>
            <a:ext cx="971475" cy="9231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4040163" y="2200243"/>
            <a:ext cx="971475" cy="9231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6240438" y="2200243"/>
            <a:ext cx="971475" cy="9231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811313" y="1196752"/>
            <a:ext cx="971475" cy="9231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4040163" y="1196752"/>
            <a:ext cx="971475" cy="9231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6240438" y="1196752"/>
            <a:ext cx="971475" cy="9231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5886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51" name="Google Shape;551;p46"/>
          <p:cNvGraphicFramePr/>
          <p:nvPr>
            <p:extLst>
              <p:ext uri="{D42A27DB-BD31-4B8C-83A1-F6EECF244321}">
                <p14:modId xmlns:p14="http://schemas.microsoft.com/office/powerpoint/2010/main" val="4129006941"/>
              </p:ext>
            </p:extLst>
          </p:nvPr>
        </p:nvGraphicFramePr>
        <p:xfrm>
          <a:off x="210473" y="4792980"/>
          <a:ext cx="2660200" cy="1698594"/>
        </p:xfrm>
        <a:graphic>
          <a:graphicData uri="http://schemas.openxmlformats.org/drawingml/2006/table">
            <a:tbl>
              <a:tblPr/>
              <a:tblGrid>
                <a:gridCol w="354950"/>
                <a:gridCol w="1401950"/>
                <a:gridCol w="903300"/>
              </a:tblGrid>
              <a:tr h="20675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  <a:tabLst/>
                        <a:defRPr/>
                      </a:pPr>
                      <a:r>
                        <a:rPr kumimoji="0" lang="ko-KR" altLang="en-US" sz="9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구분</a:t>
                      </a:r>
                      <a:endParaRPr kumimoji="0" lang="en-US" altLang="ko-KR" sz="900" b="1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  <a:tabLst/>
                        <a:defRPr/>
                      </a:pPr>
                      <a:r>
                        <a:rPr kumimoji="0" lang="en-US" altLang="ko-KR" sz="9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Screen No </a:t>
                      </a:r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00" b="1" i="0" u="none" strike="noStrike" cap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248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sz="900" u="none" strike="noStrike" cap="none" dirty="0">
                          <a:sym typeface="Gill Sans"/>
                        </a:rPr>
                        <a:t>No</a:t>
                      </a:r>
                      <a:endParaRPr sz="1200" dirty="0"/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sz="900" u="none" strike="noStrike" cap="none" dirty="0">
                          <a:sym typeface="Gill Sans"/>
                        </a:rPr>
                        <a:t>설명</a:t>
                      </a:r>
                      <a:endParaRPr sz="900" b="1" i="0" u="none" strike="noStrike" cap="none" dirty="0">
                        <a:solidFill>
                          <a:schemeClr val="dk1"/>
                        </a:solidFill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sz="900" u="none" strike="noStrike" cap="none" dirty="0" err="1">
                          <a:sym typeface="Gill Sans"/>
                        </a:rPr>
                        <a:t>컨포넌트</a:t>
                      </a:r>
                      <a:r>
                        <a:rPr lang="ko-KR" sz="900" u="none" strike="noStrike" cap="none" dirty="0">
                          <a:sym typeface="Gill Sans"/>
                        </a:rPr>
                        <a:t> 타입</a:t>
                      </a:r>
                      <a:endParaRPr sz="900" b="1" i="0" u="none" strike="noStrike" cap="none" dirty="0">
                        <a:solidFill>
                          <a:schemeClr val="dk1"/>
                        </a:solidFill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23011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900" u="none" strike="noStrike" cap="none">
                          <a:sym typeface="Malgun Gothic"/>
                        </a:rPr>
                        <a:t>①</a:t>
                      </a:r>
                      <a:endParaRPr sz="900" b="0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9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9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</a:tr>
              <a:tr h="248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900" u="none" strike="noStrike" cap="none">
                          <a:sym typeface="Malgun Gothic"/>
                        </a:rPr>
                        <a:t>②</a:t>
                      </a:r>
                      <a:endParaRPr sz="900" b="0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9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9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</a:tr>
              <a:tr h="248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900" u="none" strike="noStrike" cap="none">
                          <a:sym typeface="Malgun Gothic"/>
                        </a:rPr>
                        <a:t>③</a:t>
                      </a:r>
                      <a:endParaRPr sz="900" b="0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9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9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</a:tr>
              <a:tr h="248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900" u="none" strike="noStrike" cap="none">
                          <a:sym typeface="Malgun Gothic"/>
                        </a:rPr>
                        <a:t>④</a:t>
                      </a:r>
                      <a:endParaRPr sz="900" b="0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9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9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</a:tr>
              <a:tr h="248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900" u="none" strike="noStrike" cap="none">
                          <a:sym typeface="Malgun Gothic"/>
                        </a:rPr>
                        <a:t>⑤</a:t>
                      </a:r>
                      <a:endParaRPr sz="900" b="0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9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9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</a:tr>
            </a:tbl>
          </a:graphicData>
        </a:graphic>
      </p:graphicFrame>
      <p:cxnSp>
        <p:nvCxnSpPr>
          <p:cNvPr id="555" name="Google Shape;555;p46"/>
          <p:cNvCxnSpPr/>
          <p:nvPr/>
        </p:nvCxnSpPr>
        <p:spPr>
          <a:xfrm flipH="1">
            <a:off x="5760720" y="2980155"/>
            <a:ext cx="960121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stealth" w="med" len="med"/>
            <a:tailEnd type="none" w="med" len="med"/>
          </a:ln>
        </p:spPr>
      </p:cxnSp>
      <p:grpSp>
        <p:nvGrpSpPr>
          <p:cNvPr id="4" name="그룹 3"/>
          <p:cNvGrpSpPr/>
          <p:nvPr/>
        </p:nvGrpSpPr>
        <p:grpSpPr>
          <a:xfrm>
            <a:off x="569178" y="1246737"/>
            <a:ext cx="1846362" cy="3470019"/>
            <a:chOff x="371058" y="1246737"/>
            <a:chExt cx="1846362" cy="3470019"/>
          </a:xfrm>
        </p:grpSpPr>
        <p:sp>
          <p:nvSpPr>
            <p:cNvPr id="13" name="Display"/>
            <p:cNvSpPr>
              <a:spLocks/>
            </p:cNvSpPr>
            <p:nvPr/>
          </p:nvSpPr>
          <p:spPr bwMode="auto">
            <a:xfrm>
              <a:off x="371058" y="1354169"/>
              <a:ext cx="1846362" cy="3362587"/>
            </a:xfrm>
            <a:prstGeom prst="rect">
              <a:avLst/>
            </a:prstGeom>
            <a:noFill/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US" sz="731" dirty="0">
                <a:solidFill>
                  <a:srgbClr val="262626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grpSp>
          <p:nvGrpSpPr>
            <p:cNvPr id="14" name="Group 21"/>
            <p:cNvGrpSpPr/>
            <p:nvPr/>
          </p:nvGrpSpPr>
          <p:grpSpPr>
            <a:xfrm>
              <a:off x="371058" y="1246737"/>
              <a:ext cx="1846362" cy="98473"/>
              <a:chOff x="694158" y="1141996"/>
              <a:chExt cx="2014342" cy="107432"/>
            </a:xfrm>
          </p:grpSpPr>
          <p:sp>
            <p:nvSpPr>
              <p:cNvPr id="15" name="Display"/>
              <p:cNvSpPr>
                <a:spLocks/>
              </p:cNvSpPr>
              <p:nvPr/>
            </p:nvSpPr>
            <p:spPr bwMode="auto">
              <a:xfrm>
                <a:off x="694158" y="1141996"/>
                <a:ext cx="2014342" cy="107431"/>
              </a:xfrm>
              <a:prstGeom prst="rect">
                <a:avLst/>
              </a:prstGeom>
              <a:noFill/>
              <a:ln w="63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en-US" sz="731" dirty="0">
                  <a:solidFill>
                    <a:srgbClr val="262626"/>
                  </a:solidFill>
                  <a:latin typeface="Calibri" pitchFamily="34" charset="0"/>
                  <a:cs typeface="Calibri" pitchFamily="34" charset="0"/>
                </a:endParaRPr>
              </a:p>
            </p:txBody>
          </p:sp>
          <p:pic>
            <p:nvPicPr>
              <p:cNvPr id="16" name="Picture 4"/>
              <p:cNvPicPr>
                <a:picLocks noChangeAspect="1"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694158" y="1141997"/>
                <a:ext cx="2014342" cy="1074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</p:grpSp>
      <p:grpSp>
        <p:nvGrpSpPr>
          <p:cNvPr id="6" name="그룹 5"/>
          <p:cNvGrpSpPr/>
          <p:nvPr/>
        </p:nvGrpSpPr>
        <p:grpSpPr>
          <a:xfrm>
            <a:off x="3715524" y="1246737"/>
            <a:ext cx="1846362" cy="3470019"/>
            <a:chOff x="3707904" y="1246737"/>
            <a:chExt cx="1846362" cy="3470019"/>
          </a:xfrm>
        </p:grpSpPr>
        <p:sp>
          <p:nvSpPr>
            <p:cNvPr id="18" name="Display"/>
            <p:cNvSpPr>
              <a:spLocks/>
            </p:cNvSpPr>
            <p:nvPr/>
          </p:nvSpPr>
          <p:spPr bwMode="auto">
            <a:xfrm>
              <a:off x="3707904" y="1354169"/>
              <a:ext cx="1846362" cy="3362587"/>
            </a:xfrm>
            <a:prstGeom prst="rect">
              <a:avLst/>
            </a:prstGeom>
            <a:noFill/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US" sz="731" dirty="0">
                <a:solidFill>
                  <a:srgbClr val="262626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grpSp>
          <p:nvGrpSpPr>
            <p:cNvPr id="19" name="Group 21"/>
            <p:cNvGrpSpPr/>
            <p:nvPr/>
          </p:nvGrpSpPr>
          <p:grpSpPr>
            <a:xfrm>
              <a:off x="3707904" y="1246737"/>
              <a:ext cx="1846362" cy="98473"/>
              <a:chOff x="694158" y="1141996"/>
              <a:chExt cx="2014342" cy="107432"/>
            </a:xfrm>
          </p:grpSpPr>
          <p:sp>
            <p:nvSpPr>
              <p:cNvPr id="20" name="Display"/>
              <p:cNvSpPr>
                <a:spLocks/>
              </p:cNvSpPr>
              <p:nvPr/>
            </p:nvSpPr>
            <p:spPr bwMode="auto">
              <a:xfrm>
                <a:off x="694158" y="1141996"/>
                <a:ext cx="2014342" cy="107431"/>
              </a:xfrm>
              <a:prstGeom prst="rect">
                <a:avLst/>
              </a:prstGeom>
              <a:noFill/>
              <a:ln w="63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en-US" sz="731" dirty="0">
                  <a:solidFill>
                    <a:srgbClr val="262626"/>
                  </a:solidFill>
                  <a:latin typeface="Calibri" pitchFamily="34" charset="0"/>
                  <a:cs typeface="Calibri" pitchFamily="34" charset="0"/>
                </a:endParaRPr>
              </a:p>
            </p:txBody>
          </p:sp>
          <p:pic>
            <p:nvPicPr>
              <p:cNvPr id="21" name="Picture 4"/>
              <p:cNvPicPr>
                <a:picLocks noChangeAspect="1"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694158" y="1141997"/>
                <a:ext cx="2014342" cy="1074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</p:grpSp>
      <p:grpSp>
        <p:nvGrpSpPr>
          <p:cNvPr id="5" name="그룹 4"/>
          <p:cNvGrpSpPr/>
          <p:nvPr/>
        </p:nvGrpSpPr>
        <p:grpSpPr>
          <a:xfrm>
            <a:off x="6705188" y="1246737"/>
            <a:ext cx="1846362" cy="3470019"/>
            <a:chOff x="6804248" y="1246737"/>
            <a:chExt cx="1846362" cy="3470019"/>
          </a:xfrm>
        </p:grpSpPr>
        <p:sp>
          <p:nvSpPr>
            <p:cNvPr id="22" name="Display"/>
            <p:cNvSpPr>
              <a:spLocks/>
            </p:cNvSpPr>
            <p:nvPr/>
          </p:nvSpPr>
          <p:spPr bwMode="auto">
            <a:xfrm>
              <a:off x="6804248" y="1354169"/>
              <a:ext cx="1846362" cy="3362587"/>
            </a:xfrm>
            <a:prstGeom prst="rect">
              <a:avLst/>
            </a:prstGeom>
            <a:noFill/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US" sz="731" dirty="0">
                <a:solidFill>
                  <a:srgbClr val="262626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grpSp>
          <p:nvGrpSpPr>
            <p:cNvPr id="23" name="Group 21"/>
            <p:cNvGrpSpPr/>
            <p:nvPr/>
          </p:nvGrpSpPr>
          <p:grpSpPr>
            <a:xfrm>
              <a:off x="6804248" y="1246737"/>
              <a:ext cx="1846362" cy="98473"/>
              <a:chOff x="694158" y="1141996"/>
              <a:chExt cx="2014342" cy="107432"/>
            </a:xfrm>
          </p:grpSpPr>
          <p:sp>
            <p:nvSpPr>
              <p:cNvPr id="24" name="Display"/>
              <p:cNvSpPr>
                <a:spLocks/>
              </p:cNvSpPr>
              <p:nvPr/>
            </p:nvSpPr>
            <p:spPr bwMode="auto">
              <a:xfrm>
                <a:off x="694158" y="1141996"/>
                <a:ext cx="2014342" cy="107431"/>
              </a:xfrm>
              <a:prstGeom prst="rect">
                <a:avLst/>
              </a:prstGeom>
              <a:noFill/>
              <a:ln w="63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en-US" sz="731" dirty="0">
                  <a:solidFill>
                    <a:srgbClr val="262626"/>
                  </a:solidFill>
                  <a:latin typeface="Calibri" pitchFamily="34" charset="0"/>
                  <a:cs typeface="Calibri" pitchFamily="34" charset="0"/>
                </a:endParaRPr>
              </a:p>
            </p:txBody>
          </p:sp>
          <p:pic>
            <p:nvPicPr>
              <p:cNvPr id="25" name="Picture 4"/>
              <p:cNvPicPr>
                <a:picLocks noChangeAspect="1"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694158" y="1141997"/>
                <a:ext cx="2014342" cy="1074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</p:grpSp>
      <p:cxnSp>
        <p:nvCxnSpPr>
          <p:cNvPr id="26" name="Google Shape;555;p46"/>
          <p:cNvCxnSpPr/>
          <p:nvPr/>
        </p:nvCxnSpPr>
        <p:spPr>
          <a:xfrm flipH="1">
            <a:off x="2613308" y="2980155"/>
            <a:ext cx="1052795" cy="1117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stealth" w="med" len="med"/>
            <a:tailEnd type="none" w="med" len="med"/>
          </a:ln>
        </p:spPr>
      </p:cxnSp>
      <p:graphicFrame>
        <p:nvGraphicFramePr>
          <p:cNvPr id="30" name="Google Shape;551;p46"/>
          <p:cNvGraphicFramePr/>
          <p:nvPr>
            <p:extLst>
              <p:ext uri="{D42A27DB-BD31-4B8C-83A1-F6EECF244321}">
                <p14:modId xmlns:p14="http://schemas.microsoft.com/office/powerpoint/2010/main" val="2151079025"/>
              </p:ext>
            </p:extLst>
          </p:nvPr>
        </p:nvGraphicFramePr>
        <p:xfrm>
          <a:off x="3256424" y="4792980"/>
          <a:ext cx="2660200" cy="1698594"/>
        </p:xfrm>
        <a:graphic>
          <a:graphicData uri="http://schemas.openxmlformats.org/drawingml/2006/table">
            <a:tbl>
              <a:tblPr/>
              <a:tblGrid>
                <a:gridCol w="354950"/>
                <a:gridCol w="1401950"/>
                <a:gridCol w="903300"/>
              </a:tblGrid>
              <a:tr h="20675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  <a:tabLst/>
                        <a:defRPr/>
                      </a:pPr>
                      <a:r>
                        <a:rPr kumimoji="0" lang="ko-KR" altLang="en-US" sz="9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구분</a:t>
                      </a:r>
                      <a:endParaRPr kumimoji="0" lang="en-US" altLang="ko-KR" sz="900" b="1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  <a:tabLst/>
                        <a:defRPr/>
                      </a:pPr>
                      <a:r>
                        <a:rPr kumimoji="0" lang="en-US" altLang="ko-KR" sz="9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Screen No </a:t>
                      </a:r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00" b="1" i="0" u="none" strike="noStrike" cap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248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sz="900" u="none" strike="noStrike" cap="none" dirty="0">
                          <a:sym typeface="Gill Sans"/>
                        </a:rPr>
                        <a:t>No</a:t>
                      </a:r>
                      <a:endParaRPr sz="1200" dirty="0"/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sz="900" u="none" strike="noStrike" cap="none" dirty="0">
                          <a:sym typeface="Gill Sans"/>
                        </a:rPr>
                        <a:t>설명</a:t>
                      </a:r>
                      <a:endParaRPr sz="900" b="1" i="0" u="none" strike="noStrike" cap="none" dirty="0">
                        <a:solidFill>
                          <a:schemeClr val="dk1"/>
                        </a:solidFill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sz="900" u="none" strike="noStrike" cap="none" dirty="0" err="1">
                          <a:sym typeface="Gill Sans"/>
                        </a:rPr>
                        <a:t>컨포넌트</a:t>
                      </a:r>
                      <a:r>
                        <a:rPr lang="ko-KR" sz="900" u="none" strike="noStrike" cap="none" dirty="0">
                          <a:sym typeface="Gill Sans"/>
                        </a:rPr>
                        <a:t> 타입</a:t>
                      </a:r>
                      <a:endParaRPr sz="900" b="1" i="0" u="none" strike="noStrike" cap="none" dirty="0">
                        <a:solidFill>
                          <a:schemeClr val="dk1"/>
                        </a:solidFill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23011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900" u="none" strike="noStrike" cap="none">
                          <a:sym typeface="Malgun Gothic"/>
                        </a:rPr>
                        <a:t>①</a:t>
                      </a:r>
                      <a:endParaRPr sz="900" b="0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9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9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</a:tr>
              <a:tr h="248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900" u="none" strike="noStrike" cap="none">
                          <a:sym typeface="Malgun Gothic"/>
                        </a:rPr>
                        <a:t>②</a:t>
                      </a:r>
                      <a:endParaRPr sz="900" b="0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9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9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</a:tr>
              <a:tr h="248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900" u="none" strike="noStrike" cap="none">
                          <a:sym typeface="Malgun Gothic"/>
                        </a:rPr>
                        <a:t>③</a:t>
                      </a:r>
                      <a:endParaRPr sz="900" b="0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9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9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</a:tr>
              <a:tr h="248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900" u="none" strike="noStrike" cap="none">
                          <a:sym typeface="Malgun Gothic"/>
                        </a:rPr>
                        <a:t>④</a:t>
                      </a:r>
                      <a:endParaRPr sz="900" b="0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9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9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</a:tr>
              <a:tr h="248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900" u="none" strike="noStrike" cap="none">
                          <a:sym typeface="Malgun Gothic"/>
                        </a:rPr>
                        <a:t>⑤</a:t>
                      </a:r>
                      <a:endParaRPr sz="900" b="0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9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9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</a:tr>
            </a:tbl>
          </a:graphicData>
        </a:graphic>
      </p:graphicFrame>
      <p:graphicFrame>
        <p:nvGraphicFramePr>
          <p:cNvPr id="31" name="Google Shape;551;p46"/>
          <p:cNvGraphicFramePr/>
          <p:nvPr>
            <p:extLst>
              <p:ext uri="{D42A27DB-BD31-4B8C-83A1-F6EECF244321}">
                <p14:modId xmlns:p14="http://schemas.microsoft.com/office/powerpoint/2010/main" val="3401877225"/>
              </p:ext>
            </p:extLst>
          </p:nvPr>
        </p:nvGraphicFramePr>
        <p:xfrm>
          <a:off x="6208752" y="4792980"/>
          <a:ext cx="2660200" cy="1698594"/>
        </p:xfrm>
        <a:graphic>
          <a:graphicData uri="http://schemas.openxmlformats.org/drawingml/2006/table">
            <a:tbl>
              <a:tblPr/>
              <a:tblGrid>
                <a:gridCol w="354950"/>
                <a:gridCol w="1401950"/>
                <a:gridCol w="903300"/>
              </a:tblGrid>
              <a:tr h="20675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  <a:tabLst/>
                        <a:defRPr/>
                      </a:pPr>
                      <a:r>
                        <a:rPr kumimoji="0" lang="ko-KR" altLang="en-US" sz="9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구분</a:t>
                      </a:r>
                      <a:endParaRPr kumimoji="0" lang="en-US" altLang="ko-KR" sz="900" b="1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  <a:tabLst/>
                        <a:defRPr/>
                      </a:pPr>
                      <a:r>
                        <a:rPr kumimoji="0" lang="en-US" altLang="ko-KR" sz="9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Screen No </a:t>
                      </a:r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00" b="1" i="0" u="none" strike="noStrike" cap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248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sz="900" u="none" strike="noStrike" cap="none" dirty="0">
                          <a:sym typeface="Gill Sans"/>
                        </a:rPr>
                        <a:t>No</a:t>
                      </a:r>
                      <a:endParaRPr sz="1200" dirty="0"/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sz="900" u="none" strike="noStrike" cap="none" dirty="0">
                          <a:sym typeface="Gill Sans"/>
                        </a:rPr>
                        <a:t>설명</a:t>
                      </a:r>
                      <a:endParaRPr sz="900" b="1" i="0" u="none" strike="noStrike" cap="none" dirty="0">
                        <a:solidFill>
                          <a:schemeClr val="dk1"/>
                        </a:solidFill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sz="900" u="none" strike="noStrike" cap="none" dirty="0" err="1">
                          <a:sym typeface="Gill Sans"/>
                        </a:rPr>
                        <a:t>컨포넌트</a:t>
                      </a:r>
                      <a:r>
                        <a:rPr lang="ko-KR" sz="900" u="none" strike="noStrike" cap="none" dirty="0">
                          <a:sym typeface="Gill Sans"/>
                        </a:rPr>
                        <a:t> 타입</a:t>
                      </a:r>
                      <a:endParaRPr sz="900" b="1" i="0" u="none" strike="noStrike" cap="none" dirty="0">
                        <a:solidFill>
                          <a:schemeClr val="dk1"/>
                        </a:solidFill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23011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900" u="none" strike="noStrike" cap="none">
                          <a:sym typeface="Malgun Gothic"/>
                        </a:rPr>
                        <a:t>①</a:t>
                      </a:r>
                      <a:endParaRPr sz="900" b="0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9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9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</a:tr>
              <a:tr h="248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900" u="none" strike="noStrike" cap="none">
                          <a:sym typeface="Malgun Gothic"/>
                        </a:rPr>
                        <a:t>②</a:t>
                      </a:r>
                      <a:endParaRPr sz="900" b="0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9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9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</a:tr>
              <a:tr h="248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900" u="none" strike="noStrike" cap="none">
                          <a:sym typeface="Malgun Gothic"/>
                        </a:rPr>
                        <a:t>③</a:t>
                      </a:r>
                      <a:endParaRPr sz="900" b="0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9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9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</a:tr>
              <a:tr h="248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900" u="none" strike="noStrike" cap="none">
                          <a:sym typeface="Malgun Gothic"/>
                        </a:rPr>
                        <a:t>④</a:t>
                      </a:r>
                      <a:endParaRPr sz="900" b="0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9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9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</a:tr>
              <a:tr h="248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900" u="none" strike="noStrike" cap="none">
                          <a:sym typeface="Malgun Gothic"/>
                        </a:rPr>
                        <a:t>⑤</a:t>
                      </a:r>
                      <a:endParaRPr sz="900" b="0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9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9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</a:tr>
            </a:tbl>
          </a:graphicData>
        </a:graphic>
      </p:graphicFrame>
      <p:graphicFrame>
        <p:nvGraphicFramePr>
          <p:cNvPr id="33" name="Google Shape;564;p47"/>
          <p:cNvGraphicFramePr/>
          <p:nvPr>
            <p:extLst>
              <p:ext uri="{D42A27DB-BD31-4B8C-83A1-F6EECF244321}">
                <p14:modId xmlns:p14="http://schemas.microsoft.com/office/powerpoint/2010/main" val="2448935455"/>
              </p:ext>
            </p:extLst>
          </p:nvPr>
        </p:nvGraphicFramePr>
        <p:xfrm>
          <a:off x="159703" y="708660"/>
          <a:ext cx="8694737" cy="419100"/>
        </p:xfrm>
        <a:graphic>
          <a:graphicData uri="http://schemas.openxmlformats.org/drawingml/2006/table">
            <a:tbl>
              <a:tblPr/>
              <a:tblGrid>
                <a:gridCol w="568673"/>
                <a:gridCol w="1557624"/>
                <a:gridCol w="550875"/>
                <a:gridCol w="6017565"/>
              </a:tblGrid>
              <a:tr h="17461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800" b="1" dirty="0" smtClean="0">
                          <a:latin typeface="+mn-ea"/>
                          <a:ea typeface="+mn-ea"/>
                        </a:rPr>
                        <a:t>화면</a:t>
                      </a:r>
                      <a:r>
                        <a:rPr lang="en-US" altLang="ko-KR" sz="800" b="1" dirty="0" smtClean="0">
                          <a:latin typeface="+mn-ea"/>
                          <a:ea typeface="+mn-ea"/>
                        </a:rPr>
                        <a:t>ID</a:t>
                      </a:r>
                      <a:endParaRPr sz="800" b="1" dirty="0">
                        <a:latin typeface="+mn-ea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8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800" b="1" i="0" u="none" strike="noStrike" cap="none" dirty="0" smtClean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화면 설명</a:t>
                      </a:r>
                      <a:endParaRPr sz="8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8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573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800" b="1" i="0" u="none" strike="noStrike" cap="none" dirty="0" err="1" smtClean="0">
                          <a:solidFill>
                            <a:schemeClr val="dk1"/>
                          </a:solidFill>
                          <a:latin typeface="+mn-ea"/>
                          <a:ea typeface="맑은 고딕"/>
                          <a:cs typeface="Gill Sans"/>
                          <a:sym typeface="Gill Sans"/>
                        </a:rPr>
                        <a:t>화면명</a:t>
                      </a:r>
                      <a:endParaRPr lang="ko-KR" altLang="en-US" sz="8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맑은 고딕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800" b="1" i="0" u="none" strike="noStrike" cap="none" dirty="0">
                        <a:solidFill>
                          <a:schemeClr val="lt1"/>
                        </a:solidFill>
                        <a:latin typeface="+mn-ea"/>
                        <a:ea typeface="+mn-ea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92713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45"/>
          <p:cNvSpPr/>
          <p:nvPr/>
        </p:nvSpPr>
        <p:spPr>
          <a:xfrm>
            <a:off x="940966" y="1981301"/>
            <a:ext cx="3226845" cy="335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sz="13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페이지</a:t>
            </a:r>
            <a:r>
              <a:rPr lang="ko-KR" sz="13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sz="13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위치</a:t>
            </a:r>
            <a:r>
              <a:rPr lang="ko-KR" sz="13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_</a:t>
            </a:r>
            <a:r>
              <a:rPr lang="ko-KR" sz="13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세부</a:t>
            </a:r>
            <a:r>
              <a:rPr lang="ko-KR" sz="13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sz="13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위치</a:t>
            </a:r>
            <a:r>
              <a:rPr lang="ko-KR" sz="13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_</a:t>
            </a:r>
            <a:r>
              <a:rPr lang="ko-KR" sz="13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역할</a:t>
            </a:r>
            <a:r>
              <a:rPr lang="ko-KR" sz="13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_(</a:t>
            </a:r>
            <a:r>
              <a:rPr lang="ko-KR" sz="13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기능</a:t>
            </a:r>
            <a:r>
              <a:rPr lang="ko-KR" sz="13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).</a:t>
            </a:r>
            <a:r>
              <a:rPr lang="ko-KR" sz="13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확장자</a:t>
            </a:r>
            <a:r>
              <a:rPr lang="ko-KR" sz="13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/>
          </a:p>
        </p:txBody>
      </p:sp>
      <p:sp>
        <p:nvSpPr>
          <p:cNvPr id="528" name="Google Shape;528;p45"/>
          <p:cNvSpPr/>
          <p:nvPr/>
        </p:nvSpPr>
        <p:spPr>
          <a:xfrm>
            <a:off x="1509118" y="2442625"/>
            <a:ext cx="1901161" cy="336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main_nav_btn01_on.png</a:t>
            </a:r>
            <a:endParaRPr/>
          </a:p>
        </p:txBody>
      </p:sp>
      <p:cxnSp>
        <p:nvCxnSpPr>
          <p:cNvPr id="529" name="Google Shape;529;p45"/>
          <p:cNvCxnSpPr/>
          <p:nvPr/>
        </p:nvCxnSpPr>
        <p:spPr>
          <a:xfrm rot="10800000">
            <a:off x="1356196" y="2240262"/>
            <a:ext cx="383977" cy="308074"/>
          </a:xfrm>
          <a:prstGeom prst="straightConnector1">
            <a:avLst/>
          </a:prstGeom>
          <a:noFill/>
          <a:ln w="25400" cap="flat" cmpd="sng">
            <a:solidFill>
              <a:srgbClr val="808080"/>
            </a:solidFill>
            <a:prstDash val="dot"/>
            <a:miter lim="800000"/>
            <a:headEnd type="stealth" w="med" len="med"/>
            <a:tailEnd type="none" w="med" len="med"/>
          </a:ln>
        </p:spPr>
      </p:cxnSp>
      <p:cxnSp>
        <p:nvCxnSpPr>
          <p:cNvPr id="530" name="Google Shape;530;p45"/>
          <p:cNvCxnSpPr/>
          <p:nvPr/>
        </p:nvCxnSpPr>
        <p:spPr>
          <a:xfrm rot="10800000" flipH="1">
            <a:off x="2049364" y="2229100"/>
            <a:ext cx="65857" cy="318120"/>
          </a:xfrm>
          <a:prstGeom prst="straightConnector1">
            <a:avLst/>
          </a:prstGeom>
          <a:noFill/>
          <a:ln w="25400" cap="flat" cmpd="sng">
            <a:solidFill>
              <a:srgbClr val="808080"/>
            </a:solidFill>
            <a:prstDash val="dot"/>
            <a:miter lim="800000"/>
            <a:headEnd type="stealth" w="med" len="med"/>
            <a:tailEnd type="none" w="med" len="med"/>
          </a:ln>
        </p:spPr>
      </p:cxnSp>
      <p:cxnSp>
        <p:nvCxnSpPr>
          <p:cNvPr id="531" name="Google Shape;531;p45"/>
          <p:cNvCxnSpPr/>
          <p:nvPr/>
        </p:nvCxnSpPr>
        <p:spPr>
          <a:xfrm rot="10800000" flipH="1">
            <a:off x="2454549" y="2229100"/>
            <a:ext cx="161850" cy="319236"/>
          </a:xfrm>
          <a:prstGeom prst="straightConnector1">
            <a:avLst/>
          </a:prstGeom>
          <a:noFill/>
          <a:ln w="25400" cap="flat" cmpd="sng">
            <a:solidFill>
              <a:srgbClr val="808080"/>
            </a:solidFill>
            <a:prstDash val="dot"/>
            <a:miter lim="800000"/>
            <a:headEnd type="stealth" w="med" len="med"/>
            <a:tailEnd type="none" w="med" len="med"/>
          </a:ln>
        </p:spPr>
      </p:cxnSp>
      <p:cxnSp>
        <p:nvCxnSpPr>
          <p:cNvPr id="532" name="Google Shape;532;p45"/>
          <p:cNvCxnSpPr/>
          <p:nvPr/>
        </p:nvCxnSpPr>
        <p:spPr>
          <a:xfrm rot="10800000" flipH="1">
            <a:off x="2802806" y="2231332"/>
            <a:ext cx="243334" cy="317004"/>
          </a:xfrm>
          <a:prstGeom prst="straightConnector1">
            <a:avLst/>
          </a:prstGeom>
          <a:noFill/>
          <a:ln w="25400" cap="flat" cmpd="sng">
            <a:solidFill>
              <a:srgbClr val="808080"/>
            </a:solidFill>
            <a:prstDash val="dot"/>
            <a:miter lim="800000"/>
            <a:headEnd type="stealth" w="med" len="med"/>
            <a:tailEnd type="none" w="med" len="med"/>
          </a:ln>
        </p:spPr>
      </p:cxnSp>
      <p:cxnSp>
        <p:nvCxnSpPr>
          <p:cNvPr id="533" name="Google Shape;533;p45"/>
          <p:cNvCxnSpPr/>
          <p:nvPr/>
        </p:nvCxnSpPr>
        <p:spPr>
          <a:xfrm rot="10800000" flipH="1">
            <a:off x="3053953" y="2195613"/>
            <a:ext cx="420812" cy="352723"/>
          </a:xfrm>
          <a:prstGeom prst="straightConnector1">
            <a:avLst/>
          </a:prstGeom>
          <a:noFill/>
          <a:ln w="25400" cap="flat" cmpd="sng">
            <a:solidFill>
              <a:srgbClr val="808080"/>
            </a:solidFill>
            <a:prstDash val="dot"/>
            <a:miter lim="800000"/>
            <a:headEnd type="stealth" w="med" len="med"/>
            <a:tailEnd type="none" w="med" len="med"/>
          </a:ln>
        </p:spPr>
      </p:cxnSp>
      <p:sp>
        <p:nvSpPr>
          <p:cNvPr id="534" name="Google Shape;534;p45"/>
          <p:cNvSpPr/>
          <p:nvPr/>
        </p:nvSpPr>
        <p:spPr>
          <a:xfrm>
            <a:off x="937617" y="2934463"/>
            <a:ext cx="3204403" cy="335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메인</a:t>
            </a:r>
            <a:r>
              <a:rPr lang="ko-KR" sz="13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sz="13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페이지</a:t>
            </a:r>
            <a:r>
              <a:rPr lang="ko-KR" sz="13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_ </a:t>
            </a:r>
            <a:r>
              <a:rPr lang="ko-KR" sz="13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네비게이션바</a:t>
            </a:r>
            <a:r>
              <a:rPr lang="ko-KR" sz="13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_</a:t>
            </a:r>
            <a:r>
              <a:rPr lang="ko-KR" sz="13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버튼</a:t>
            </a:r>
            <a:r>
              <a:rPr lang="ko-KR" sz="13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01_on.png</a:t>
            </a:r>
            <a:endParaRPr/>
          </a:p>
        </p:txBody>
      </p:sp>
      <p:cxnSp>
        <p:nvCxnSpPr>
          <p:cNvPr id="535" name="Google Shape;535;p45"/>
          <p:cNvCxnSpPr/>
          <p:nvPr/>
        </p:nvCxnSpPr>
        <p:spPr>
          <a:xfrm rot="10800000" flipH="1">
            <a:off x="1509117" y="2740325"/>
            <a:ext cx="224359" cy="227707"/>
          </a:xfrm>
          <a:prstGeom prst="straightConnector1">
            <a:avLst/>
          </a:prstGeom>
          <a:noFill/>
          <a:ln w="25400" cap="flat" cmpd="sng">
            <a:solidFill>
              <a:srgbClr val="808080"/>
            </a:solidFill>
            <a:prstDash val="dot"/>
            <a:miter lim="800000"/>
            <a:headEnd type="stealth" w="med" len="med"/>
            <a:tailEnd type="none" w="med" len="med"/>
          </a:ln>
        </p:spPr>
      </p:cxnSp>
      <p:cxnSp>
        <p:nvCxnSpPr>
          <p:cNvPr id="536" name="Google Shape;536;p45"/>
          <p:cNvCxnSpPr/>
          <p:nvPr/>
        </p:nvCxnSpPr>
        <p:spPr>
          <a:xfrm rot="10800000">
            <a:off x="2035969" y="2738092"/>
            <a:ext cx="195337" cy="228824"/>
          </a:xfrm>
          <a:prstGeom prst="straightConnector1">
            <a:avLst/>
          </a:prstGeom>
          <a:noFill/>
          <a:ln w="25400" cap="flat" cmpd="sng">
            <a:solidFill>
              <a:srgbClr val="808080"/>
            </a:solidFill>
            <a:prstDash val="dot"/>
            <a:miter lim="800000"/>
            <a:headEnd type="stealth" w="med" len="med"/>
            <a:tailEnd type="none" w="med" len="med"/>
          </a:ln>
        </p:spPr>
      </p:cxnSp>
      <p:cxnSp>
        <p:nvCxnSpPr>
          <p:cNvPr id="537" name="Google Shape;537;p45"/>
          <p:cNvCxnSpPr/>
          <p:nvPr/>
        </p:nvCxnSpPr>
        <p:spPr>
          <a:xfrm rot="10800000">
            <a:off x="2460129" y="2715768"/>
            <a:ext cx="397371" cy="251148"/>
          </a:xfrm>
          <a:prstGeom prst="straightConnector1">
            <a:avLst/>
          </a:prstGeom>
          <a:noFill/>
          <a:ln w="25400" cap="flat" cmpd="sng">
            <a:solidFill>
              <a:srgbClr val="808080"/>
            </a:solidFill>
            <a:prstDash val="dot"/>
            <a:miter lim="800000"/>
            <a:headEnd type="stealth" w="med" len="med"/>
            <a:tailEnd type="none" w="med" len="med"/>
          </a:ln>
        </p:spPr>
      </p:cxnSp>
      <p:cxnSp>
        <p:nvCxnSpPr>
          <p:cNvPr id="538" name="Google Shape;538;p45"/>
          <p:cNvCxnSpPr/>
          <p:nvPr/>
        </p:nvCxnSpPr>
        <p:spPr>
          <a:xfrm rot="10800000">
            <a:off x="2860850" y="2739209"/>
            <a:ext cx="501178" cy="312539"/>
          </a:xfrm>
          <a:prstGeom prst="straightConnector1">
            <a:avLst/>
          </a:prstGeom>
          <a:noFill/>
          <a:ln w="25400" cap="flat" cmpd="sng">
            <a:solidFill>
              <a:srgbClr val="808080"/>
            </a:solidFill>
            <a:prstDash val="dot"/>
            <a:miter lim="800000"/>
            <a:headEnd type="stealth" w="med" len="med"/>
            <a:tailEnd type="none" w="med" len="med"/>
          </a:ln>
        </p:spPr>
      </p:cxnSp>
      <p:cxnSp>
        <p:nvCxnSpPr>
          <p:cNvPr id="539" name="Google Shape;539;p45"/>
          <p:cNvCxnSpPr/>
          <p:nvPr/>
        </p:nvCxnSpPr>
        <p:spPr>
          <a:xfrm rot="10800000">
            <a:off x="3076278" y="2715768"/>
            <a:ext cx="511225" cy="332631"/>
          </a:xfrm>
          <a:prstGeom prst="straightConnector1">
            <a:avLst/>
          </a:prstGeom>
          <a:noFill/>
          <a:ln w="25400" cap="flat" cmpd="sng">
            <a:solidFill>
              <a:srgbClr val="808080"/>
            </a:solidFill>
            <a:prstDash val="dot"/>
            <a:miter lim="800000"/>
            <a:headEnd type="stealth" w="med" len="med"/>
            <a:tailEnd type="none" w="med" len="med"/>
          </a:ln>
        </p:spPr>
      </p:cxnSp>
      <p:graphicFrame>
        <p:nvGraphicFramePr>
          <p:cNvPr id="540" name="Google Shape;540;p45"/>
          <p:cNvGraphicFramePr/>
          <p:nvPr>
            <p:extLst>
              <p:ext uri="{D42A27DB-BD31-4B8C-83A1-F6EECF244321}">
                <p14:modId xmlns:p14="http://schemas.microsoft.com/office/powerpoint/2010/main" val="2332835566"/>
              </p:ext>
            </p:extLst>
          </p:nvPr>
        </p:nvGraphicFramePr>
        <p:xfrm>
          <a:off x="223243" y="3929069"/>
          <a:ext cx="8635025" cy="2546350"/>
        </p:xfrm>
        <a:graphic>
          <a:graphicData uri="http://schemas.openxmlformats.org/drawingml/2006/table">
            <a:tbl>
              <a:tblPr/>
              <a:tblGrid>
                <a:gridCol w="1326450"/>
                <a:gridCol w="1039750"/>
                <a:gridCol w="1326450"/>
                <a:gridCol w="1039750"/>
                <a:gridCol w="1039750"/>
                <a:gridCol w="1039750"/>
                <a:gridCol w="540400"/>
                <a:gridCol w="558075"/>
                <a:gridCol w="724650"/>
              </a:tblGrid>
              <a:tr h="3674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sz="1200" u="none" strike="noStrike" cap="none" dirty="0">
                          <a:sym typeface="Arial"/>
                        </a:rPr>
                        <a:t>페이지</a:t>
                      </a:r>
                      <a:r>
                        <a:rPr lang="ko-KR" sz="1200" u="none" strike="noStrike" cap="none" dirty="0">
                          <a:sym typeface="Gill Sans"/>
                        </a:rPr>
                        <a:t> </a:t>
                      </a:r>
                      <a:r>
                        <a:rPr lang="ko-KR" sz="1200" u="none" strike="noStrike" cap="none" dirty="0">
                          <a:sym typeface="Arial"/>
                        </a:rPr>
                        <a:t>위치</a:t>
                      </a:r>
                      <a:endParaRPr dirty="0"/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sz="1200" u="none" strike="noStrike" cap="none">
                          <a:sym typeface="Arial"/>
                        </a:rPr>
                        <a:t>세부</a:t>
                      </a:r>
                      <a:r>
                        <a:rPr lang="ko-KR" sz="1200" u="none" strike="noStrike" cap="none">
                          <a:sym typeface="Gill Sans"/>
                        </a:rPr>
                        <a:t> </a:t>
                      </a:r>
                      <a:r>
                        <a:rPr lang="ko-KR" sz="1200" u="none" strike="noStrike" cap="none">
                          <a:sym typeface="Arial"/>
                        </a:rPr>
                        <a:t>위치</a:t>
                      </a:r>
                      <a:endParaRPr/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sz="1200" u="none" strike="noStrike" cap="none">
                          <a:sym typeface="Arial"/>
                        </a:rPr>
                        <a:t>컨포넌트 타입</a:t>
                      </a:r>
                      <a:endParaRPr sz="1200" b="1" i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sz="1200" u="none" strike="noStrike" cap="none">
                          <a:sym typeface="Arial"/>
                        </a:rPr>
                        <a:t>기능</a:t>
                      </a:r>
                      <a:endParaRPr/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sz="1200" u="none" strike="noStrike" cap="none" dirty="0" err="1">
                          <a:sym typeface="Arial"/>
                        </a:rPr>
                        <a:t>확장자</a:t>
                      </a:r>
                      <a:endParaRPr sz="1200" b="1" i="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367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sz="1200" u="none" strike="noStrike" cap="none">
                          <a:sym typeface="Arial"/>
                        </a:rPr>
                        <a:t>메인페이지</a:t>
                      </a:r>
                      <a:endParaRPr sz="1200" b="0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sz="1200" u="none" strike="noStrike" cap="none">
                          <a:sym typeface="Arial"/>
                        </a:rPr>
                        <a:t>main</a:t>
                      </a:r>
                      <a:endParaRPr/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sz="1200" u="none" strike="noStrike" cap="none">
                          <a:sym typeface="Arial"/>
                        </a:rPr>
                        <a:t>네비게이션바</a:t>
                      </a:r>
                      <a:endParaRPr/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sz="1200" u="none" strike="noStrike" cap="none">
                          <a:sym typeface="Arial"/>
                        </a:rPr>
                        <a:t>nav</a:t>
                      </a:r>
                      <a:endParaRPr sz="1200" b="0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sz="1200" u="none" strike="noStrike" cap="none">
                          <a:sym typeface="Arial"/>
                        </a:rPr>
                        <a:t>버튼</a:t>
                      </a:r>
                      <a:endParaRPr/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sz="1200" u="none" strike="noStrike" cap="none">
                          <a:sym typeface="Arial"/>
                        </a:rPr>
                        <a:t>btn</a:t>
                      </a:r>
                      <a:endParaRPr sz="1200" b="0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sz="1200" u="none" strike="noStrike" cap="none">
                          <a:sym typeface="Arial"/>
                        </a:rPr>
                        <a:t>온</a:t>
                      </a:r>
                      <a:endParaRPr/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sz="1200" u="none" strike="noStrike" cap="none">
                          <a:sym typeface="Arial"/>
                        </a:rPr>
                        <a:t>on</a:t>
                      </a:r>
                      <a:endParaRPr/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sz="1200" u="none" strike="noStrike" cap="none">
                          <a:sym typeface="Arial"/>
                        </a:rPr>
                        <a:t>png</a:t>
                      </a:r>
                      <a:endParaRPr sz="1200" b="0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</a:tr>
              <a:tr h="367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sz="1200" u="none" strike="noStrike" cap="none">
                          <a:sym typeface="Arial"/>
                        </a:rPr>
                        <a:t>컨텐츠페이지</a:t>
                      </a:r>
                      <a:endParaRPr/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sz="1200" u="none" strike="noStrike" cap="none">
                          <a:sym typeface="Arial"/>
                        </a:rPr>
                        <a:t>cont</a:t>
                      </a:r>
                      <a:endParaRPr/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sz="1200" u="none" strike="noStrike" cap="none">
                          <a:sym typeface="Arial"/>
                        </a:rPr>
                        <a:t>탭바</a:t>
                      </a:r>
                      <a:endParaRPr sz="1200" b="0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sz="1200" u="none" strike="noStrike" cap="none">
                          <a:sym typeface="Arial"/>
                        </a:rPr>
                        <a:t>tab</a:t>
                      </a:r>
                      <a:endParaRPr/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sz="1200" u="none" strike="noStrike" cap="none">
                          <a:sym typeface="Arial"/>
                        </a:rPr>
                        <a:t>탭 아이콘</a:t>
                      </a:r>
                      <a:endParaRPr/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sz="1200" u="none" strike="noStrike" cap="none">
                          <a:sym typeface="Arial"/>
                        </a:rPr>
                        <a:t>ticon</a:t>
                      </a:r>
                      <a:endParaRPr/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sz="1200" u="none" strike="noStrike" cap="none">
                          <a:sym typeface="Arial"/>
                        </a:rPr>
                        <a:t>오프</a:t>
                      </a:r>
                      <a:endParaRPr/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sz="1200" u="none" strike="noStrike" cap="none">
                          <a:sym typeface="Arial"/>
                        </a:rPr>
                        <a:t>off</a:t>
                      </a:r>
                      <a:endParaRPr/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sz="1200" u="none" strike="noStrike" cap="none">
                          <a:sym typeface="Arial"/>
                        </a:rPr>
                        <a:t>jpeg</a:t>
                      </a:r>
                      <a:endParaRPr/>
                    </a:p>
                  </a:txBody>
                  <a:tcPr marL="35725" marR="35725" marT="35725" marB="35725" anchor="ctr"/>
                </a:tc>
              </a:tr>
              <a:tr h="3419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200" b="0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200" b="0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200" b="0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200" b="0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200" b="0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200" b="0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200" b="0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200" b="0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200" b="0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</a:tr>
              <a:tr h="367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200" b="0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200" b="0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200" b="0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200" b="0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200" b="0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200" b="0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200" b="0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200" b="0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200" b="0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</a:tr>
              <a:tr h="367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200" b="0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200" b="0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200" b="0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200" b="0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200" b="0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200" b="0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200" b="0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200" b="0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200" b="0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</a:tr>
              <a:tr h="367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200" b="0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200" b="0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200" b="0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200" b="0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200" b="0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200" b="0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200" b="0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200" b="0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2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</a:tr>
            </a:tbl>
          </a:graphicData>
        </a:graphic>
      </p:graphicFrame>
      <p:sp>
        <p:nvSpPr>
          <p:cNvPr id="541" name="Google Shape;541;p45"/>
          <p:cNvSpPr/>
          <p:nvPr/>
        </p:nvSpPr>
        <p:spPr>
          <a:xfrm>
            <a:off x="222127" y="1583910"/>
            <a:ext cx="4215928" cy="1867421"/>
          </a:xfrm>
          <a:prstGeom prst="rect">
            <a:avLst/>
          </a:prstGeom>
          <a:noFill/>
          <a:ln w="12700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42" name="Google Shape;542;p45"/>
          <p:cNvSpPr/>
          <p:nvPr/>
        </p:nvSpPr>
        <p:spPr>
          <a:xfrm>
            <a:off x="326630" y="1571612"/>
            <a:ext cx="530594" cy="414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Rule</a:t>
            </a:r>
            <a:r>
              <a:rPr lang="ko-KR" sz="13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:</a:t>
            </a:r>
            <a:endParaRPr/>
          </a:p>
        </p:txBody>
      </p:sp>
      <p:sp>
        <p:nvSpPr>
          <p:cNvPr id="543" name="Google Shape;543;p45"/>
          <p:cNvSpPr/>
          <p:nvPr/>
        </p:nvSpPr>
        <p:spPr>
          <a:xfrm>
            <a:off x="4816451" y="1829496"/>
            <a:ext cx="3605154" cy="969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필요시</a:t>
            </a:r>
            <a:r>
              <a:rPr lang="ko-KR" sz="14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‘_’ </a:t>
            </a:r>
            <a:r>
              <a:rPr lang="ko-KR"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구분</a:t>
            </a:r>
            <a:r>
              <a:rPr lang="ko-KR" sz="14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없이</a:t>
            </a:r>
            <a:r>
              <a:rPr lang="ko-KR" sz="14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숫자로</a:t>
            </a:r>
            <a:r>
              <a:rPr lang="ko-KR" sz="14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순서를</a:t>
            </a:r>
            <a:r>
              <a:rPr lang="ko-KR" sz="14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표시한다</a:t>
            </a:r>
            <a:r>
              <a:rPr lang="ko-KR" sz="14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.</a:t>
            </a:r>
            <a:endParaRPr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숫자는</a:t>
            </a:r>
            <a:r>
              <a:rPr lang="ko-KR" sz="14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2</a:t>
            </a:r>
            <a:r>
              <a:rPr lang="ko-KR"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자리</a:t>
            </a:r>
            <a:r>
              <a:rPr lang="ko-KR" sz="14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수로</a:t>
            </a:r>
            <a:r>
              <a:rPr lang="ko-KR" sz="14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기입한다</a:t>
            </a:r>
            <a:r>
              <a:rPr lang="ko-KR" sz="14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.</a:t>
            </a:r>
            <a:endParaRPr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‘-’ </a:t>
            </a:r>
            <a:r>
              <a:rPr lang="ko-KR"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표기</a:t>
            </a:r>
            <a:r>
              <a:rPr lang="ko-KR" sz="14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대신</a:t>
            </a:r>
            <a:r>
              <a:rPr lang="ko-KR" sz="14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‘_’</a:t>
            </a:r>
            <a:r>
              <a:rPr lang="ko-KR"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로</a:t>
            </a:r>
            <a:r>
              <a:rPr lang="ko-KR" sz="14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통일한다</a:t>
            </a:r>
            <a:r>
              <a:rPr lang="ko-KR" sz="14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.</a:t>
            </a:r>
            <a:endParaRPr/>
          </a:p>
        </p:txBody>
      </p:sp>
      <p:sp>
        <p:nvSpPr>
          <p:cNvPr id="544" name="Google Shape;544;p45"/>
          <p:cNvSpPr/>
          <p:nvPr/>
        </p:nvSpPr>
        <p:spPr>
          <a:xfrm>
            <a:off x="4652367" y="1583910"/>
            <a:ext cx="4214813" cy="1867421"/>
          </a:xfrm>
          <a:prstGeom prst="rect">
            <a:avLst/>
          </a:prstGeom>
          <a:noFill/>
          <a:ln w="12700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45" name="Google Shape;545;p45"/>
          <p:cNvSpPr txBox="1"/>
          <p:nvPr/>
        </p:nvSpPr>
        <p:spPr>
          <a:xfrm>
            <a:off x="179512" y="764704"/>
            <a:ext cx="734481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UI Naming Rules</a:t>
            </a:r>
            <a:endParaRPr sz="20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539541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41226" y="1212387"/>
            <a:ext cx="2583493" cy="45928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화면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2716300" y="1265446"/>
            <a:ext cx="233404" cy="2334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41" name="표 4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825736"/>
              </p:ext>
            </p:extLst>
          </p:nvPr>
        </p:nvGraphicFramePr>
        <p:xfrm>
          <a:off x="710630" y="3861048"/>
          <a:ext cx="1942977" cy="173798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7659"/>
                <a:gridCol w="647659"/>
                <a:gridCol w="647659"/>
              </a:tblGrid>
              <a:tr h="57932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579327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57932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42" name="표 4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7121867"/>
              </p:ext>
            </p:extLst>
          </p:nvPr>
        </p:nvGraphicFramePr>
        <p:xfrm>
          <a:off x="725391" y="1587393"/>
          <a:ext cx="1942977" cy="173798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7659"/>
                <a:gridCol w="647659"/>
                <a:gridCol w="647659"/>
              </a:tblGrid>
              <a:tr h="57932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579327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579327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43" name="Picture 6" descr="C:\Users\Administrator\Desktop\게임제안서\noun_Monster_2236069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486" y="1498850"/>
            <a:ext cx="552534" cy="592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6" descr="C:\Users\Administrator\Desktop\게임제안서\noun_Monster_2236069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9144" y="1498849"/>
            <a:ext cx="552534" cy="592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5" name="그룹 44"/>
          <p:cNvGrpSpPr/>
          <p:nvPr/>
        </p:nvGrpSpPr>
        <p:grpSpPr>
          <a:xfrm>
            <a:off x="951612" y="2091567"/>
            <a:ext cx="334212" cy="64561"/>
            <a:chOff x="2822329" y="5718091"/>
            <a:chExt cx="1856202" cy="216025"/>
          </a:xfrm>
        </p:grpSpPr>
        <p:sp>
          <p:nvSpPr>
            <p:cNvPr id="46" name="직사각형 45"/>
            <p:cNvSpPr/>
            <p:nvPr/>
          </p:nvSpPr>
          <p:spPr>
            <a:xfrm>
              <a:off x="2822329" y="5718091"/>
              <a:ext cx="1856202" cy="2160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2874280" y="5749904"/>
              <a:ext cx="1220095" cy="152400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8" name="그룹 47"/>
          <p:cNvGrpSpPr/>
          <p:nvPr/>
        </p:nvGrpSpPr>
        <p:grpSpPr>
          <a:xfrm>
            <a:off x="2091530" y="2091155"/>
            <a:ext cx="334212" cy="64561"/>
            <a:chOff x="2822329" y="5718091"/>
            <a:chExt cx="1856202" cy="216025"/>
          </a:xfrm>
        </p:grpSpPr>
        <p:sp>
          <p:nvSpPr>
            <p:cNvPr id="49" name="직사각형 48"/>
            <p:cNvSpPr/>
            <p:nvPr/>
          </p:nvSpPr>
          <p:spPr>
            <a:xfrm>
              <a:off x="2822329" y="5718091"/>
              <a:ext cx="1856202" cy="2160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2874280" y="5749904"/>
              <a:ext cx="1220095" cy="152400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1" name="그룹 50"/>
          <p:cNvGrpSpPr/>
          <p:nvPr/>
        </p:nvGrpSpPr>
        <p:grpSpPr>
          <a:xfrm>
            <a:off x="1524315" y="2091156"/>
            <a:ext cx="334212" cy="64561"/>
            <a:chOff x="2822329" y="5718091"/>
            <a:chExt cx="1856202" cy="216025"/>
          </a:xfrm>
        </p:grpSpPr>
        <p:sp>
          <p:nvSpPr>
            <p:cNvPr id="52" name="직사각형 51"/>
            <p:cNvSpPr/>
            <p:nvPr/>
          </p:nvSpPr>
          <p:spPr>
            <a:xfrm>
              <a:off x="2822329" y="5718091"/>
              <a:ext cx="1856202" cy="2160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직사각형 52"/>
            <p:cNvSpPr/>
            <p:nvPr/>
          </p:nvSpPr>
          <p:spPr>
            <a:xfrm>
              <a:off x="2874280" y="5749904"/>
              <a:ext cx="1220095" cy="152400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54" name="Picture 6" descr="C:\Users\Administrator\Desktop\게임제안서\noun_Monster_2236069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486" y="2134736"/>
            <a:ext cx="552534" cy="592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6" descr="C:\Users\Administrator\Desktop\게임제안서\noun_Monster_2236069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9144" y="2134735"/>
            <a:ext cx="552534" cy="592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6" name="그룹 55"/>
          <p:cNvGrpSpPr/>
          <p:nvPr/>
        </p:nvGrpSpPr>
        <p:grpSpPr>
          <a:xfrm>
            <a:off x="951612" y="2727453"/>
            <a:ext cx="334212" cy="64561"/>
            <a:chOff x="2822329" y="5718091"/>
            <a:chExt cx="1856202" cy="216025"/>
          </a:xfrm>
        </p:grpSpPr>
        <p:sp>
          <p:nvSpPr>
            <p:cNvPr id="57" name="직사각형 56"/>
            <p:cNvSpPr/>
            <p:nvPr/>
          </p:nvSpPr>
          <p:spPr>
            <a:xfrm>
              <a:off x="2822329" y="5718091"/>
              <a:ext cx="1856202" cy="2160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2874280" y="5749904"/>
              <a:ext cx="1220095" cy="152400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9" name="그룹 58"/>
          <p:cNvGrpSpPr/>
          <p:nvPr/>
        </p:nvGrpSpPr>
        <p:grpSpPr>
          <a:xfrm>
            <a:off x="2091530" y="2727041"/>
            <a:ext cx="334212" cy="64561"/>
            <a:chOff x="2822329" y="5718091"/>
            <a:chExt cx="1856202" cy="216025"/>
          </a:xfrm>
        </p:grpSpPr>
        <p:sp>
          <p:nvSpPr>
            <p:cNvPr id="60" name="직사각형 59"/>
            <p:cNvSpPr/>
            <p:nvPr/>
          </p:nvSpPr>
          <p:spPr>
            <a:xfrm>
              <a:off x="2822329" y="5718091"/>
              <a:ext cx="1856202" cy="2160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직사각형 60"/>
            <p:cNvSpPr/>
            <p:nvPr/>
          </p:nvSpPr>
          <p:spPr>
            <a:xfrm>
              <a:off x="2874280" y="5749904"/>
              <a:ext cx="1220095" cy="152400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62" name="Picture 6" descr="C:\Users\Administrator\Desktop\게임제안서\noun_Monster_2236069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1929" y="1498850"/>
            <a:ext cx="552534" cy="592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3" name="표 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1750928"/>
              </p:ext>
            </p:extLst>
          </p:nvPr>
        </p:nvGraphicFramePr>
        <p:xfrm>
          <a:off x="3228528" y="1195615"/>
          <a:ext cx="5591944" cy="454918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591944"/>
              </a:tblGrid>
              <a:tr h="43318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200" baseline="0" dirty="0" smtClean="0"/>
                        <a:t>플레이 방법</a:t>
                      </a:r>
                      <a:endParaRPr lang="en-US" altLang="ko-KR" sz="1200" baseline="0" dirty="0" smtClean="0"/>
                    </a:p>
                  </a:txBody>
                  <a:tcPr anchor="ctr"/>
                </a:tc>
              </a:tr>
              <a:tr h="1872208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200" dirty="0" smtClean="0"/>
                        <a:t>실시간 </a:t>
                      </a:r>
                      <a:r>
                        <a:rPr lang="ko-KR" altLang="en-US" sz="1200" dirty="0" err="1" smtClean="0"/>
                        <a:t>턴제로</a:t>
                      </a:r>
                      <a:r>
                        <a:rPr lang="ko-KR" altLang="en-US" sz="1200" dirty="0" smtClean="0"/>
                        <a:t> 각 </a:t>
                      </a:r>
                      <a:r>
                        <a:rPr lang="ko-KR" altLang="en-US" sz="1200" dirty="0" err="1" smtClean="0"/>
                        <a:t>캐릭터별</a:t>
                      </a:r>
                      <a:r>
                        <a:rPr lang="ko-KR" altLang="en-US" sz="1200" dirty="0" smtClean="0"/>
                        <a:t> 턴을 획득하게 된다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200" dirty="0" smtClean="0"/>
                        <a:t>턴 획득 시 아군 캐릭터를 터치하는 것으로 공격을 발동시킨다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200" dirty="0" err="1" smtClean="0"/>
                        <a:t>타겟은</a:t>
                      </a:r>
                      <a:r>
                        <a:rPr lang="ko-KR" altLang="en-US" sz="1200" dirty="0" smtClean="0"/>
                        <a:t> 직접 선택하지 않고 자동으로 선택된다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200" dirty="0" smtClean="0"/>
                        <a:t>유저는 오로지 획득한 턴에 맞춰서 터치하는 것으로 플레이를 하게 된다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200" dirty="0" smtClean="0"/>
                        <a:t>전투 진입 시 배치를 하고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전투 중에는 배치의 이동 없음</a:t>
                      </a:r>
                      <a:r>
                        <a:rPr lang="en-US" altLang="ko-KR" sz="1200" baseline="0" dirty="0" smtClean="0"/>
                        <a:t>.</a:t>
                      </a:r>
                    </a:p>
                  </a:txBody>
                  <a:tcPr anchor="ctr"/>
                </a:tc>
              </a:tr>
              <a:tr h="40579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200" dirty="0" smtClean="0"/>
                        <a:t>기획 의도</a:t>
                      </a:r>
                      <a:endParaRPr lang="ko-KR" altLang="en-US" sz="1200" dirty="0"/>
                    </a:p>
                  </a:txBody>
                  <a:tcPr anchor="ctr"/>
                </a:tc>
              </a:tr>
              <a:tr h="1837994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200" dirty="0" smtClean="0"/>
                        <a:t>터치라는 단순한 조작으로</a:t>
                      </a:r>
                      <a:r>
                        <a:rPr lang="ko-KR" altLang="en-US" sz="1200" baseline="0" dirty="0" smtClean="0"/>
                        <a:t> 플레이방법 자체의 어려움을 줄이기 위해</a:t>
                      </a:r>
                      <a:r>
                        <a:rPr lang="en-US" altLang="ko-KR" sz="1200" baseline="0" dirty="0" smtClean="0"/>
                        <a:t>.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200" baseline="0" dirty="0" smtClean="0"/>
                        <a:t>타이밍에 맞춰서 터치한다는 리듬적 요소를 넣음으로써 최소한의 개입과 조작시의 재미를 유도</a:t>
                      </a:r>
                      <a:r>
                        <a:rPr lang="en-US" altLang="ko-KR" sz="1200" baseline="0" dirty="0" smtClean="0"/>
                        <a:t>.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200" baseline="0" dirty="0" smtClean="0"/>
                        <a:t>전투 진입 전과 전투 중에 영향을 주는 요소를 각각 분할하여 어느 구간을 진행하냐에 따라 집중을 할 수 있게 하기 위해</a:t>
                      </a:r>
                      <a:r>
                        <a:rPr lang="en-US" altLang="ko-KR" sz="1200" baseline="0" dirty="0" smtClean="0"/>
                        <a:t>.</a:t>
                      </a:r>
                      <a:endParaRPr lang="ko-KR" altLang="en-US" sz="1200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75" name="직사각형 74">
            <a:extLst>
              <a:ext uri="{FF2B5EF4-FFF2-40B4-BE49-F238E27FC236}">
                <a16:creationId xmlns:a16="http://schemas.microsoft.com/office/drawing/2014/main" xmlns="" id="{03AD5BD4-0D98-4306-AD39-B06A516B230D}"/>
              </a:ext>
            </a:extLst>
          </p:cNvPr>
          <p:cNvSpPr/>
          <p:nvPr/>
        </p:nvSpPr>
        <p:spPr>
          <a:xfrm>
            <a:off x="467543" y="548680"/>
            <a:ext cx="1786511" cy="5749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400" b="1" kern="0" dirty="0" smtClean="0"/>
              <a:t>플레이방법</a:t>
            </a:r>
            <a:endParaRPr lang="ko-KR" altLang="en-US" sz="2400" b="1" kern="0" dirty="0"/>
          </a:p>
        </p:txBody>
      </p:sp>
      <p:grpSp>
        <p:nvGrpSpPr>
          <p:cNvPr id="87" name="그룹 86"/>
          <p:cNvGrpSpPr/>
          <p:nvPr/>
        </p:nvGrpSpPr>
        <p:grpSpPr>
          <a:xfrm>
            <a:off x="830372" y="3795893"/>
            <a:ext cx="1759897" cy="1780501"/>
            <a:chOff x="830372" y="3795893"/>
            <a:chExt cx="1759897" cy="1780501"/>
          </a:xfrm>
        </p:grpSpPr>
        <p:pic>
          <p:nvPicPr>
            <p:cNvPr id="88" name="Picture 11" descr="C:\Users\Administrator\Desktop\게임제안서\noun_Cat Girl_1943909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6594" y="4991515"/>
              <a:ext cx="392123" cy="5100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9" name="Picture 12" descr="C:\Users\Administrator\Desktop\게임제안서\noun_Death_1943902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51930" y="4993176"/>
              <a:ext cx="538339" cy="5084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0" name="Picture 13" descr="C:\Users\Administrator\Desktop\게임제안서\noun_fairy_1943914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98094" y="4391317"/>
              <a:ext cx="433661" cy="5084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1" name="Picture 14" descr="C:\Users\Administrator\Desktop\게임제안서\noun_princess_1943929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07075" y="4993175"/>
              <a:ext cx="392123" cy="5084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92" name="그룹 91"/>
            <p:cNvGrpSpPr/>
            <p:nvPr/>
          </p:nvGrpSpPr>
          <p:grpSpPr>
            <a:xfrm>
              <a:off x="1514991" y="4899748"/>
              <a:ext cx="366314" cy="70762"/>
              <a:chOff x="2822329" y="5718091"/>
              <a:chExt cx="1856202" cy="216025"/>
            </a:xfrm>
          </p:grpSpPr>
          <p:sp>
            <p:nvSpPr>
              <p:cNvPr id="106" name="직사각형 105"/>
              <p:cNvSpPr/>
              <p:nvPr/>
            </p:nvSpPr>
            <p:spPr>
              <a:xfrm>
                <a:off x="2822329" y="5718091"/>
                <a:ext cx="1856202" cy="21602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7" name="직사각형 106"/>
              <p:cNvSpPr/>
              <p:nvPr/>
            </p:nvSpPr>
            <p:spPr>
              <a:xfrm>
                <a:off x="2874280" y="5749904"/>
                <a:ext cx="1220095" cy="152400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93" name="그룹 92"/>
            <p:cNvGrpSpPr/>
            <p:nvPr/>
          </p:nvGrpSpPr>
          <p:grpSpPr>
            <a:xfrm>
              <a:off x="830372" y="5501607"/>
              <a:ext cx="366314" cy="70762"/>
              <a:chOff x="2822329" y="5718091"/>
              <a:chExt cx="1856202" cy="216025"/>
            </a:xfrm>
          </p:grpSpPr>
          <p:sp>
            <p:nvSpPr>
              <p:cNvPr id="104" name="직사각형 103"/>
              <p:cNvSpPr/>
              <p:nvPr/>
            </p:nvSpPr>
            <p:spPr>
              <a:xfrm>
                <a:off x="2822329" y="5718091"/>
                <a:ext cx="1856202" cy="21602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5" name="직사각형 104"/>
              <p:cNvSpPr/>
              <p:nvPr/>
            </p:nvSpPr>
            <p:spPr>
              <a:xfrm>
                <a:off x="2874280" y="5749904"/>
                <a:ext cx="1220095" cy="152400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94" name="그룹 93"/>
            <p:cNvGrpSpPr/>
            <p:nvPr/>
          </p:nvGrpSpPr>
          <p:grpSpPr>
            <a:xfrm>
              <a:off x="1503963" y="5505632"/>
              <a:ext cx="366314" cy="70762"/>
              <a:chOff x="2822329" y="5718091"/>
              <a:chExt cx="1856202" cy="216025"/>
            </a:xfrm>
          </p:grpSpPr>
          <p:sp>
            <p:nvSpPr>
              <p:cNvPr id="102" name="직사각형 101"/>
              <p:cNvSpPr/>
              <p:nvPr/>
            </p:nvSpPr>
            <p:spPr>
              <a:xfrm>
                <a:off x="2822329" y="5718091"/>
                <a:ext cx="1856202" cy="21602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3" name="직사각형 102"/>
              <p:cNvSpPr/>
              <p:nvPr/>
            </p:nvSpPr>
            <p:spPr>
              <a:xfrm>
                <a:off x="2874280" y="5749904"/>
                <a:ext cx="1220095" cy="152400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95" name="그룹 94"/>
            <p:cNvGrpSpPr/>
            <p:nvPr/>
          </p:nvGrpSpPr>
          <p:grpSpPr>
            <a:xfrm>
              <a:off x="2166778" y="5505180"/>
              <a:ext cx="366314" cy="70762"/>
              <a:chOff x="2822329" y="5718091"/>
              <a:chExt cx="1856202" cy="216025"/>
            </a:xfrm>
          </p:grpSpPr>
          <p:sp>
            <p:nvSpPr>
              <p:cNvPr id="100" name="직사각형 99"/>
              <p:cNvSpPr/>
              <p:nvPr/>
            </p:nvSpPr>
            <p:spPr>
              <a:xfrm>
                <a:off x="2822329" y="5718091"/>
                <a:ext cx="1856202" cy="21602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1" name="직사각형 100"/>
              <p:cNvSpPr/>
              <p:nvPr/>
            </p:nvSpPr>
            <p:spPr>
              <a:xfrm>
                <a:off x="2874280" y="5749904"/>
                <a:ext cx="1220095" cy="152400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96" name="Picture 13" descr="C:\Users\Administrator\Desktop\게임제안서\noun_fairy_1943914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98094" y="3795893"/>
              <a:ext cx="433661" cy="5084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97" name="그룹 96"/>
            <p:cNvGrpSpPr/>
            <p:nvPr/>
          </p:nvGrpSpPr>
          <p:grpSpPr>
            <a:xfrm>
              <a:off x="1514991" y="4304324"/>
              <a:ext cx="366314" cy="70762"/>
              <a:chOff x="2822329" y="5718091"/>
              <a:chExt cx="1856202" cy="216025"/>
            </a:xfrm>
          </p:grpSpPr>
          <p:sp>
            <p:nvSpPr>
              <p:cNvPr id="98" name="직사각형 97"/>
              <p:cNvSpPr/>
              <p:nvPr/>
            </p:nvSpPr>
            <p:spPr>
              <a:xfrm>
                <a:off x="2822329" y="5718091"/>
                <a:ext cx="1856202" cy="21602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9" name="직사각형 98"/>
              <p:cNvSpPr/>
              <p:nvPr/>
            </p:nvSpPr>
            <p:spPr>
              <a:xfrm>
                <a:off x="2874280" y="5749904"/>
                <a:ext cx="1220095" cy="152400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65" name="직사각형 64"/>
          <p:cNvSpPr/>
          <p:nvPr/>
        </p:nvSpPr>
        <p:spPr>
          <a:xfrm>
            <a:off x="1291950" y="3926983"/>
            <a:ext cx="812396" cy="36004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터</a:t>
            </a:r>
            <a:r>
              <a:rPr lang="ko-KR" altLang="en-US" sz="1400" dirty="0"/>
              <a:t>치</a:t>
            </a:r>
          </a:p>
        </p:txBody>
      </p:sp>
      <p:sp>
        <p:nvSpPr>
          <p:cNvPr id="21" name="타원 20"/>
          <p:cNvSpPr/>
          <p:nvPr/>
        </p:nvSpPr>
        <p:spPr>
          <a:xfrm>
            <a:off x="1360798" y="4365104"/>
            <a:ext cx="691132" cy="65644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45419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1299306"/>
              </p:ext>
            </p:extLst>
          </p:nvPr>
        </p:nvGraphicFramePr>
        <p:xfrm>
          <a:off x="522170" y="1109644"/>
          <a:ext cx="7992888" cy="4846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3486"/>
                <a:gridCol w="3489006"/>
                <a:gridCol w="3550396"/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 smtClean="0"/>
                        <a:t>핵심요소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 smtClean="0"/>
                        <a:t>플레이화면 고려사항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 smtClean="0"/>
                        <a:t>캐릭터목록</a:t>
                      </a:r>
                      <a:r>
                        <a:rPr lang="en-US" altLang="ko-KR" sz="1400" b="1" baseline="0" dirty="0" smtClean="0"/>
                        <a:t>, </a:t>
                      </a:r>
                      <a:r>
                        <a:rPr lang="ko-KR" altLang="en-US" sz="1400" b="1" baseline="0" dirty="0" smtClean="0"/>
                        <a:t>파티구성 고려사항</a:t>
                      </a:r>
                      <a:endParaRPr lang="ko-KR" altLang="en-US" sz="1400" b="1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 smtClean="0"/>
                        <a:t>실시간 </a:t>
                      </a:r>
                      <a:r>
                        <a:rPr lang="ko-KR" altLang="en-US" sz="1400" b="1" dirty="0" err="1" smtClean="0"/>
                        <a:t>턴제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dirty="0" smtClean="0"/>
                        <a:t>실시간으로 공격할 기회를 획득하고 사라지기 때문에</a:t>
                      </a:r>
                      <a:r>
                        <a:rPr lang="en-US" altLang="ko-KR" sz="1400" dirty="0" smtClean="0"/>
                        <a:t>,</a:t>
                      </a:r>
                      <a:r>
                        <a:rPr lang="ko-KR" altLang="en-US" sz="1400" baseline="0" dirty="0" smtClean="0"/>
                        <a:t> 플레이어가 적절한 타이밍에 조작을 하여 플레이를 해야 된다는 것을 직관적으로 알 수 있도록 구성할 필요가 있음</a:t>
                      </a:r>
                      <a:r>
                        <a:rPr lang="en-US" altLang="ko-KR" sz="1400" baseline="0" dirty="0" smtClean="0"/>
                        <a:t>.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/>
                        <a:t>캐릭터의 </a:t>
                      </a:r>
                      <a:r>
                        <a:rPr lang="ko-KR" altLang="en-US" sz="1400" baseline="0" dirty="0" smtClean="0"/>
                        <a:t>조작 타이밍을 짐작할 수 있게 </a:t>
                      </a:r>
                      <a:r>
                        <a:rPr lang="ko-KR" altLang="en-US" sz="1400" baseline="0" dirty="0" err="1" smtClean="0"/>
                        <a:t>스테이터스로</a:t>
                      </a:r>
                      <a:r>
                        <a:rPr lang="ko-KR" altLang="en-US" sz="1400" baseline="0" dirty="0" smtClean="0"/>
                        <a:t> 표시해줄 필요가 있음</a:t>
                      </a:r>
                      <a:r>
                        <a:rPr lang="en-US" altLang="ko-KR" sz="1400" baseline="0" dirty="0" smtClean="0"/>
                        <a:t>.(</a:t>
                      </a:r>
                      <a:r>
                        <a:rPr lang="ko-KR" altLang="en-US" sz="1400" baseline="0" dirty="0" smtClean="0"/>
                        <a:t>요약정보에서는 캐릭터</a:t>
                      </a:r>
                      <a:r>
                        <a:rPr lang="en-US" altLang="ko-KR" sz="1400" baseline="0" dirty="0" smtClean="0"/>
                        <a:t>+</a:t>
                      </a:r>
                      <a:r>
                        <a:rPr lang="ko-KR" altLang="en-US" sz="1400" baseline="0" dirty="0" smtClean="0"/>
                        <a:t>장비의 </a:t>
                      </a:r>
                      <a:r>
                        <a:rPr lang="ko-KR" altLang="en-US" sz="1400" baseline="0" dirty="0" err="1" smtClean="0"/>
                        <a:t>능력치</a:t>
                      </a:r>
                      <a:r>
                        <a:rPr lang="en-US" altLang="ko-KR" sz="1400" baseline="0" dirty="0" smtClean="0"/>
                        <a:t>, </a:t>
                      </a:r>
                      <a:r>
                        <a:rPr lang="ko-KR" altLang="en-US" sz="1400" baseline="0" dirty="0" err="1" smtClean="0"/>
                        <a:t>상세정보에서능</a:t>
                      </a:r>
                      <a:r>
                        <a:rPr lang="ko-KR" altLang="en-US" sz="1400" baseline="0" dirty="0" smtClean="0"/>
                        <a:t> 캐릭터와 장비 개별 </a:t>
                      </a:r>
                      <a:r>
                        <a:rPr lang="ko-KR" altLang="en-US" sz="1400" baseline="0" dirty="0" err="1" smtClean="0"/>
                        <a:t>능력치로</a:t>
                      </a:r>
                      <a:r>
                        <a:rPr lang="ko-KR" altLang="en-US" sz="1400" baseline="0" dirty="0" smtClean="0"/>
                        <a:t> 표현</a:t>
                      </a:r>
                      <a:r>
                        <a:rPr lang="en-US" altLang="ko-KR" sz="1400" baseline="0" dirty="0" smtClean="0"/>
                        <a:t>.)</a:t>
                      </a: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 smtClean="0"/>
                        <a:t>캐릭터 배치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dirty="0" smtClean="0"/>
                        <a:t>캐릭터의 배치를 통한 </a:t>
                      </a:r>
                      <a:r>
                        <a:rPr lang="ko-KR" altLang="en-US" sz="1400" dirty="0" err="1" smtClean="0"/>
                        <a:t>전략성이</a:t>
                      </a:r>
                      <a:r>
                        <a:rPr lang="ko-KR" altLang="en-US" sz="1400" dirty="0" smtClean="0"/>
                        <a:t> 강하기 때문에</a:t>
                      </a:r>
                      <a:r>
                        <a:rPr lang="en-US" altLang="ko-KR" sz="1400" baseline="0" dirty="0" smtClean="0"/>
                        <a:t> </a:t>
                      </a:r>
                      <a:r>
                        <a:rPr lang="ko-KR" altLang="en-US" sz="1400" dirty="0" smtClean="0"/>
                        <a:t>충분히 자신이 구성한 캐릭터 배치를 확인하고서 전투에 진입할 수 있어야 함</a:t>
                      </a:r>
                      <a:r>
                        <a:rPr lang="en-US" altLang="ko-KR" sz="1400" dirty="0" smtClean="0"/>
                        <a:t>.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/>
                        <a:t>상세정보를 일일이 확인하지 않고 빠르게 파티를</a:t>
                      </a:r>
                      <a:r>
                        <a:rPr lang="ko-KR" altLang="en-US" sz="1400" baseline="0" dirty="0" smtClean="0"/>
                        <a:t> 구성할 수 있도록 </a:t>
                      </a:r>
                      <a:r>
                        <a:rPr lang="ko-KR" altLang="en-US" sz="1400" dirty="0" smtClean="0"/>
                        <a:t>캐릭터유형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속성을 그래픽요소로 표시해줄 필요가 있음</a:t>
                      </a:r>
                      <a:r>
                        <a:rPr lang="en-US" altLang="ko-KR" sz="1400" dirty="0" smtClean="0"/>
                        <a:t>.(</a:t>
                      </a:r>
                      <a:r>
                        <a:rPr lang="ko-KR" altLang="en-US" sz="1400" dirty="0" smtClean="0"/>
                        <a:t>짧게 자주 접속하는 경우를 고려</a:t>
                      </a:r>
                      <a:r>
                        <a:rPr lang="en-US" altLang="ko-KR" sz="1400" dirty="0" smtClean="0"/>
                        <a:t>)</a:t>
                      </a:r>
                      <a:endParaRPr lang="ko-KR" altLang="en-US" sz="1400" dirty="0" smtClean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 err="1" smtClean="0"/>
                        <a:t>타겟</a:t>
                      </a:r>
                      <a:endParaRPr lang="en-US" altLang="ko-KR" sz="1400" b="1" dirty="0" smtClean="0"/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 smtClean="0"/>
                        <a:t>표시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dirty="0" err="1" smtClean="0"/>
                        <a:t>타겟을</a:t>
                      </a:r>
                      <a:r>
                        <a:rPr lang="ko-KR" altLang="en-US" sz="1400" dirty="0" smtClean="0"/>
                        <a:t> 직접 선택하는 것이 아닌 자동선택이므로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자신이 조작한 캐릭터가 어느 적을 공격하였는지 확실하게 표시해줄 필요가 있음</a:t>
                      </a:r>
                      <a:r>
                        <a:rPr lang="en-US" altLang="ko-KR" sz="1400" dirty="0" smtClean="0"/>
                        <a:t>.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/>
                        <a:t>공격 우선순위의 이해가 어려울 수 있으므로</a:t>
                      </a:r>
                      <a:r>
                        <a:rPr lang="ko-KR" altLang="en-US" sz="1400" baseline="0" dirty="0" smtClean="0"/>
                        <a:t> 공통 우선순위</a:t>
                      </a:r>
                      <a:r>
                        <a:rPr lang="en-US" altLang="ko-KR" sz="1400" baseline="0" dirty="0" smtClean="0"/>
                        <a:t>, </a:t>
                      </a:r>
                      <a:r>
                        <a:rPr lang="ko-KR" altLang="en-US" sz="1400" baseline="0" dirty="0" smtClean="0"/>
                        <a:t>특수조건에서의 우선순위를 표시해줄 필요가 있음</a:t>
                      </a:r>
                      <a:r>
                        <a:rPr lang="en-US" altLang="ko-KR" sz="1400" baseline="0" dirty="0" smtClean="0"/>
                        <a:t>.</a:t>
                      </a:r>
                      <a:endParaRPr lang="ko-KR" altLang="en-US" sz="1400" dirty="0" smtClean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107504" y="5972310"/>
            <a:ext cx="89514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 smtClean="0"/>
              <a:t>캐릭터의 비중이 높기 때문에 캐릭터목록화면과 파티구성 화면도 중요하다고 판단</a:t>
            </a:r>
            <a:r>
              <a:rPr lang="en-US" altLang="ko-KR" sz="140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 smtClean="0"/>
              <a:t>로비화면을 포함한 다른 화면들의 경우에는 플레이방법과 상관없이 유저에게 편리한 구성이 적합하다고 판단</a:t>
            </a:r>
            <a:r>
              <a:rPr lang="en-US" altLang="ko-KR" sz="1400" dirty="0" smtClean="0"/>
              <a:t>.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03AD5BD4-0D98-4306-AD39-B06A516B230D}"/>
              </a:ext>
            </a:extLst>
          </p:cNvPr>
          <p:cNvSpPr/>
          <p:nvPr/>
        </p:nvSpPr>
        <p:spPr>
          <a:xfrm>
            <a:off x="467543" y="548680"/>
            <a:ext cx="324036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400" b="1" kern="0" dirty="0" smtClean="0"/>
              <a:t>핵심요소와 고려사항</a:t>
            </a:r>
            <a:endParaRPr lang="ko-KR" altLang="en-US" sz="2400" b="1" kern="0" dirty="0"/>
          </a:p>
        </p:txBody>
      </p:sp>
    </p:spTree>
    <p:extLst>
      <p:ext uri="{BB962C8B-B14F-4D97-AF65-F5344CB8AC3E}">
        <p14:creationId xmlns:p14="http://schemas.microsoft.com/office/powerpoint/2010/main" val="39591021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45"/>
          <p:cNvSpPr txBox="1"/>
          <p:nvPr/>
        </p:nvSpPr>
        <p:spPr>
          <a:xfrm>
            <a:off x="179512" y="764704"/>
            <a:ext cx="734481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b="1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사용자 별명</a:t>
            </a:r>
            <a:r>
              <a:rPr lang="en-US" altLang="ko-KR" sz="2000" b="1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/ </a:t>
            </a:r>
            <a:r>
              <a:rPr lang="ko-KR" altLang="en-US" sz="2000" b="1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사용자 유형 대표 문구</a:t>
            </a:r>
            <a:endParaRPr sz="20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1" name="Google Shape;551;p46"/>
          <p:cNvGraphicFramePr/>
          <p:nvPr>
            <p:extLst>
              <p:ext uri="{D42A27DB-BD31-4B8C-83A1-F6EECF244321}">
                <p14:modId xmlns:p14="http://schemas.microsoft.com/office/powerpoint/2010/main" val="3784871326"/>
              </p:ext>
            </p:extLst>
          </p:nvPr>
        </p:nvGraphicFramePr>
        <p:xfrm>
          <a:off x="301256" y="3501008"/>
          <a:ext cx="8341578" cy="2917322"/>
        </p:xfrm>
        <a:graphic>
          <a:graphicData uri="http://schemas.openxmlformats.org/drawingml/2006/table">
            <a:tbl>
              <a:tblPr/>
              <a:tblGrid>
                <a:gridCol w="97666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68245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3682458">
                  <a:extLst>
                    <a:ext uri="{9D8B030D-6E8A-4147-A177-3AD203B41FA5}">
                      <a16:colId xmlns="" xmlns:a16="http://schemas.microsoft.com/office/drawing/2014/main" val="3339034323"/>
                    </a:ext>
                  </a:extLst>
                </a:gridCol>
              </a:tblGrid>
              <a:tr h="39383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  <a:tabLst/>
                        <a:defRPr/>
                      </a:pPr>
                      <a:r>
                        <a:rPr kumimoji="0" lang="ko-KR" altLang="en-US" sz="10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구분</a:t>
                      </a:r>
                      <a:endParaRPr kumimoji="0" lang="en-US" altLang="ko-KR" sz="1000" b="1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  <a:tabLst/>
                        <a:defRPr/>
                      </a:pPr>
                      <a:r>
                        <a:rPr kumimoji="0" lang="ko-KR" altLang="en-US" sz="10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설 명</a:t>
                      </a:r>
                      <a:endParaRPr kumimoji="0" lang="en-US" altLang="ko-KR" sz="1000" b="1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  <a:tabLst/>
                        <a:defRPr/>
                      </a:pPr>
                      <a:r>
                        <a:rPr lang="en-US" altLang="ko-KR" sz="1000" b="1" dirty="0" smtClean="0">
                          <a:solidFill>
                            <a:schemeClr val="tx1"/>
                          </a:solidFill>
                        </a:rPr>
                        <a:t>Note</a:t>
                      </a:r>
                      <a:endParaRPr kumimoji="0" lang="en-US" altLang="ko-KR" sz="1000" b="1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9236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altLang="en-US" sz="1000" b="1" u="none" strike="noStrike" cap="none" dirty="0" smtClean="0">
                          <a:sym typeface="Gill Sans"/>
                        </a:rPr>
                        <a:t>이용동기</a:t>
                      </a:r>
                      <a:endParaRPr sz="1000" b="1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b="0" i="0" u="none" strike="noStrike" cap="none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일과 잠을 반복하는 것에 공허함을 느끼고 뭔가 재미있는 것을 하고 싶은 마음에 설치하고 플레이 하게 됨</a:t>
                      </a:r>
                      <a:r>
                        <a:rPr lang="en-US" altLang="ko-KR" sz="1000" b="0" i="0" u="none" strike="noStrike" cap="none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.</a:t>
                      </a:r>
                      <a:endParaRPr lang="ko-KR" altLang="en-US" sz="1000" b="0" i="0" u="none" strike="noStrike" cap="none" dirty="0" smtClean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9132" marR="29132" marT="39581" marB="39581" anchor="ctr"/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 smtClean="0"/>
                        <a:t>재미있다고 느낀다면 </a:t>
                      </a:r>
                      <a:r>
                        <a:rPr lang="ko-KR" altLang="en-US" sz="1000" dirty="0" err="1" smtClean="0"/>
                        <a:t>과금을</a:t>
                      </a:r>
                      <a:r>
                        <a:rPr lang="ko-KR" altLang="en-US" sz="1000" dirty="0" smtClean="0"/>
                        <a:t> 하며 게임을 즐김</a:t>
                      </a:r>
                      <a:r>
                        <a:rPr lang="en-US" altLang="ko-KR" sz="1000" dirty="0" smtClean="0"/>
                        <a:t>.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 smtClean="0"/>
                        <a:t>게임이 어렵거나 복잡하면 익히고 플레이 할 시간이 부족할 수도 있음</a:t>
                      </a:r>
                      <a:r>
                        <a:rPr lang="en-US" altLang="ko-KR" sz="1000" dirty="0" smtClean="0"/>
                        <a:t>. </a:t>
                      </a:r>
                      <a:r>
                        <a:rPr lang="ko-KR" altLang="en-US" sz="1000" dirty="0" smtClean="0"/>
                        <a:t>새로운 게임이더라도 익숙한 요소가 많을수록 게임의 진입이 훨씬 수월해진다</a:t>
                      </a:r>
                      <a:r>
                        <a:rPr lang="en-US" altLang="ko-KR" sz="1000" dirty="0" smtClean="0"/>
                        <a:t>.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baseline="0" dirty="0" smtClean="0"/>
                        <a:t>게임이 재미있고 자신의 환경에서 플레이 하기에도 충분하다고 느끼면 코어유저가 될 가능성이 높음</a:t>
                      </a:r>
                      <a:r>
                        <a:rPr lang="en-US" altLang="ko-KR" sz="1000" baseline="0" dirty="0" smtClean="0"/>
                        <a:t>. </a:t>
                      </a:r>
                      <a:r>
                        <a:rPr lang="ko-KR" altLang="en-US" sz="1000" baseline="0" dirty="0" smtClean="0"/>
                        <a:t>코어유저가 되더라도 활발한 커뮤니티 활동은 기대하기 힘들다</a:t>
                      </a:r>
                      <a:r>
                        <a:rPr lang="en-US" altLang="ko-KR" sz="1000" baseline="0" dirty="0" smtClean="0"/>
                        <a:t>. </a:t>
                      </a:r>
                      <a:r>
                        <a:rPr lang="ko-KR" altLang="en-US" sz="1000" baseline="0" dirty="0" smtClean="0"/>
                        <a:t>정보수집이나 이해는 능숙한 편</a:t>
                      </a:r>
                      <a:r>
                        <a:rPr lang="en-US" altLang="ko-KR" sz="1000" baseline="0" dirty="0" smtClean="0"/>
                        <a:t>.</a:t>
                      </a:r>
                      <a:endParaRPr lang="ko-KR" altLang="en-US" sz="1000" dirty="0"/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4406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  <a:tabLst/>
                        <a:defRPr/>
                      </a:pPr>
                      <a:r>
                        <a:rPr lang="ko-KR" altLang="en-US" sz="1000" b="1" u="none" strike="noStrike" cap="none" dirty="0" smtClean="0">
                          <a:sym typeface="Gill Sans"/>
                        </a:rPr>
                        <a:t>시나리오</a:t>
                      </a:r>
                      <a:endParaRPr lang="ko-KR" altLang="en-US" sz="1000" b="1" i="0" u="none" strike="noStrike" cap="none" dirty="0" smtClean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b="0" i="0" u="none" strike="noStrike" cap="none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시간 투자가 많은 여가생활을 하기 힘들기 때문에 틈틈이 즐길 수 있는 </a:t>
                      </a:r>
                      <a:r>
                        <a:rPr lang="ko-KR" altLang="en-US" sz="1000" b="0" i="0" u="none" strike="noStrike" cap="none" dirty="0" err="1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스마트폰</a:t>
                      </a:r>
                      <a:r>
                        <a:rPr lang="ko-KR" altLang="en-US" sz="1000" b="0" i="0" u="none" strike="noStrike" cap="none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게임을 하게 됨</a:t>
                      </a:r>
                      <a:r>
                        <a:rPr lang="en-US" altLang="ko-KR" sz="1000" b="0" i="0" u="none" strike="noStrike" cap="none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.</a:t>
                      </a:r>
                      <a:r>
                        <a:rPr lang="en-US" altLang="ko-KR" sz="1000" b="0" i="0" u="none" strike="noStrike" cap="none" baseline="0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ko-KR" altLang="en-US" sz="1000" b="0" i="0" u="none" strike="noStrike" cap="none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오토기능이 있지만</a:t>
                      </a:r>
                      <a:r>
                        <a:rPr lang="en-US" altLang="ko-KR" sz="1000" b="0" i="0" u="none" strike="noStrike" cap="none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000" b="0" i="0" u="none" strike="noStrike" cap="none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확실하게 조작을 통한 재미를 느낄 수 있는 게임을 원함</a:t>
                      </a:r>
                      <a:r>
                        <a:rPr lang="en-US" altLang="ko-KR" sz="1000" b="0" i="0" u="none" strike="noStrike" cap="none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. </a:t>
                      </a:r>
                      <a:r>
                        <a:rPr lang="ko-KR" altLang="en-US" sz="1000" b="0" i="0" u="none" strike="noStrike" cap="none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아케이드 리듬게임도 싫어하지 않기에 재미를 느낌</a:t>
                      </a:r>
                      <a:r>
                        <a:rPr lang="en-US" altLang="ko-KR" sz="1000" b="0" i="0" u="none" strike="noStrike" cap="none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.</a:t>
                      </a:r>
                      <a:endParaRPr lang="ko-KR" altLang="en-US" sz="1000" b="0" i="0" u="none" strike="noStrike" cap="none" dirty="0" smtClean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9132" marR="29132" marT="39581" marB="39581" anchor="ctr"/>
                </a:tc>
                <a:tc vMerge="1"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8026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  <a:tabLst/>
                        <a:defRPr/>
                      </a:pPr>
                      <a:r>
                        <a:rPr lang="ko-KR" altLang="en-US" sz="1000" b="1" u="none" strike="noStrike" cap="none" dirty="0" smtClean="0">
                          <a:sym typeface="Gill Sans"/>
                        </a:rPr>
                        <a:t>이용형태</a:t>
                      </a:r>
                      <a:endParaRPr lang="ko-KR" altLang="en-US" sz="1000" b="1" i="0" u="none" strike="noStrike" cap="none" dirty="0" smtClean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b="0" i="0" u="none" strike="noStrike" cap="none" baseline="0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출</a:t>
                      </a:r>
                      <a:r>
                        <a:rPr lang="en-US" altLang="ko-KR" sz="1000" b="0" i="0" u="none" strike="noStrike" cap="none" baseline="0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/</a:t>
                      </a:r>
                      <a:r>
                        <a:rPr lang="ko-KR" altLang="en-US" sz="1000" b="0" i="0" u="none" strike="noStrike" cap="none" baseline="0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퇴근길에 대중교통에서는 주로 자동기능을 사용하거나 중요도와 난이도가 낮고 플레이 기회가 많은 </a:t>
                      </a:r>
                      <a:r>
                        <a:rPr lang="ko-KR" altLang="en-US" sz="1000" b="0" i="0" u="none" strike="noStrike" cap="none" baseline="0" dirty="0" err="1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컨텐츠</a:t>
                      </a:r>
                      <a:r>
                        <a:rPr lang="ko-KR" altLang="en-US" sz="1000" b="0" i="0" u="none" strike="noStrike" cap="none" baseline="0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위주로 한다</a:t>
                      </a:r>
                      <a:r>
                        <a:rPr lang="en-US" altLang="ko-KR" sz="1000" b="0" i="0" u="none" strike="noStrike" cap="none" baseline="0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b="0" i="0" u="none" strike="noStrike" cap="none" baseline="0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퇴근 후나 휴일에는 집에서 직접플레이</a:t>
                      </a:r>
                      <a:r>
                        <a:rPr lang="en-US" altLang="ko-KR" sz="1000" b="0" i="0" u="none" strike="noStrike" cap="none" baseline="0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000" b="0" i="0" u="none" strike="noStrike" cap="none" baseline="0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중요도와 난이도가 높고 플레이 기회가 적은 </a:t>
                      </a:r>
                      <a:r>
                        <a:rPr lang="ko-KR" altLang="en-US" sz="1000" b="0" i="0" u="none" strike="noStrike" cap="none" baseline="0" dirty="0" err="1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컨텐츠</a:t>
                      </a:r>
                      <a:r>
                        <a:rPr lang="ko-KR" altLang="en-US" sz="1000" b="0" i="0" u="none" strike="noStrike" cap="none" baseline="0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위주로 한다</a:t>
                      </a:r>
                      <a:r>
                        <a:rPr lang="en-US" altLang="ko-KR" sz="1000" b="0" i="0" u="none" strike="noStrike" cap="none" baseline="0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.</a:t>
                      </a:r>
                    </a:p>
                  </a:txBody>
                  <a:tcPr marL="29132" marR="29132" marT="39581" marB="39581" anchor="ctr"/>
                </a:tc>
                <a:tc vMerge="1"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9246024"/>
              </p:ext>
            </p:extLst>
          </p:nvPr>
        </p:nvGraphicFramePr>
        <p:xfrm>
          <a:off x="323528" y="1268760"/>
          <a:ext cx="8280920" cy="1838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40160"/>
                <a:gridCol w="648072"/>
                <a:gridCol w="1296144"/>
                <a:gridCol w="4896544"/>
              </a:tblGrid>
              <a:tr h="370840">
                <a:tc rowSpan="4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 smtClean="0"/>
                        <a:t>이름</a:t>
                      </a:r>
                      <a:endParaRPr lang="ko-KR" altLang="en-US" sz="1000" b="1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 smtClean="0"/>
                        <a:t>박인호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 smtClean="0"/>
                        <a:t>프로필</a:t>
                      </a:r>
                      <a:endParaRPr lang="ko-KR" altLang="en-US" sz="1000" b="1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370840"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 smtClean="0"/>
                        <a:t>신분</a:t>
                      </a:r>
                      <a:endParaRPr lang="ko-KR" altLang="en-US" sz="1000" b="1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dirty="0" smtClean="0"/>
                        <a:t>31(</a:t>
                      </a:r>
                      <a:r>
                        <a:rPr lang="ko-KR" altLang="en-US" sz="1000" dirty="0" smtClean="0"/>
                        <a:t>남</a:t>
                      </a:r>
                      <a:r>
                        <a:rPr lang="en-US" altLang="ko-KR" sz="1000" dirty="0" smtClean="0"/>
                        <a:t>) </a:t>
                      </a:r>
                      <a:r>
                        <a:rPr lang="ko-KR" altLang="en-US" sz="1000" dirty="0" smtClean="0"/>
                        <a:t>회사원</a:t>
                      </a:r>
                      <a:r>
                        <a:rPr lang="en-US" altLang="ko-KR" sz="1000" dirty="0" smtClean="0"/>
                        <a:t>(</a:t>
                      </a:r>
                      <a:r>
                        <a:rPr lang="ko-KR" altLang="en-US" sz="1000" dirty="0" smtClean="0"/>
                        <a:t>독신</a:t>
                      </a:r>
                      <a:r>
                        <a:rPr lang="en-US" altLang="ko-KR" sz="1000" dirty="0" smtClean="0"/>
                        <a:t>)</a:t>
                      </a:r>
                      <a:endParaRPr lang="ko-KR" altLang="en-US" sz="1000" dirty="0"/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latin typeface="+mn-ea"/>
                          <a:ea typeface="+mn-ea"/>
                        </a:rPr>
                        <a:t>직급은 높지 않지만 일에는 충분히 익숙해 졌기 때문에 업무의 양이 한참 많은 직장인이다</a:t>
                      </a:r>
                      <a:r>
                        <a:rPr lang="en-US" altLang="ko-KR" sz="1000" dirty="0" smtClean="0"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1000" dirty="0" smtClean="0">
                          <a:latin typeface="+mn-ea"/>
                          <a:ea typeface="+mn-ea"/>
                        </a:rPr>
                        <a:t>어릴 적부터 아케이드 → </a:t>
                      </a:r>
                      <a:r>
                        <a:rPr lang="en-US" altLang="ko-KR" sz="1000" dirty="0" smtClean="0">
                          <a:latin typeface="+mn-ea"/>
                          <a:ea typeface="+mn-ea"/>
                        </a:rPr>
                        <a:t>PC</a:t>
                      </a:r>
                      <a:r>
                        <a:rPr lang="ko-KR" altLang="en-US" sz="1000" dirty="0" smtClean="0">
                          <a:latin typeface="+mn-ea"/>
                          <a:ea typeface="+mn-ea"/>
                        </a:rPr>
                        <a:t>온라인 게임 문화를 즐겼으며</a:t>
                      </a:r>
                      <a:r>
                        <a:rPr lang="en-US" altLang="ko-KR" sz="1000" dirty="0" smtClean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00" dirty="0" smtClean="0">
                          <a:latin typeface="+mn-ea"/>
                          <a:ea typeface="+mn-ea"/>
                        </a:rPr>
                        <a:t>최근의 </a:t>
                      </a:r>
                      <a:r>
                        <a:rPr lang="ko-KR" altLang="en-US" sz="1000" dirty="0" err="1" smtClean="0">
                          <a:latin typeface="+mn-ea"/>
                          <a:ea typeface="+mn-ea"/>
                        </a:rPr>
                        <a:t>스마트폰</a:t>
                      </a:r>
                      <a:r>
                        <a:rPr lang="ko-KR" altLang="en-US" sz="1000" dirty="0" smtClean="0">
                          <a:latin typeface="+mn-ea"/>
                          <a:ea typeface="+mn-ea"/>
                        </a:rPr>
                        <a:t> 게임에도 익숙하다</a:t>
                      </a:r>
                      <a:r>
                        <a:rPr lang="en-US" altLang="ko-KR" sz="1000" dirty="0" smtClean="0"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1000" dirty="0" smtClean="0">
                          <a:latin typeface="+mn-ea"/>
                          <a:ea typeface="+mn-ea"/>
                        </a:rPr>
                        <a:t>낮은 직급과 많은 업무</a:t>
                      </a:r>
                      <a:r>
                        <a:rPr lang="ko-KR" altLang="en-US" sz="1000" baseline="0" dirty="0" smtClean="0">
                          <a:latin typeface="+mn-ea"/>
                          <a:ea typeface="+mn-ea"/>
                        </a:rPr>
                        <a:t> 때문에</a:t>
                      </a:r>
                      <a:r>
                        <a:rPr lang="ko-KR" altLang="en-US" sz="1000" dirty="0" smtClean="0">
                          <a:latin typeface="+mn-ea"/>
                          <a:ea typeface="+mn-ea"/>
                        </a:rPr>
                        <a:t> 회사에서는 게임을 플레이 하기가 어렵다</a:t>
                      </a:r>
                      <a:r>
                        <a:rPr lang="en-US" altLang="ko-KR" sz="1000" dirty="0" smtClean="0"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1000" dirty="0" smtClean="0">
                          <a:latin typeface="+mn-ea"/>
                          <a:ea typeface="+mn-ea"/>
                        </a:rPr>
                        <a:t>평일에는 일과 잠을 반복하며</a:t>
                      </a:r>
                      <a:r>
                        <a:rPr lang="en-US" altLang="ko-KR" sz="1000" dirty="0" smtClean="0">
                          <a:latin typeface="+mn-ea"/>
                          <a:ea typeface="+mn-ea"/>
                        </a:rPr>
                        <a:t>,</a:t>
                      </a:r>
                      <a:r>
                        <a:rPr lang="en-US" altLang="ko-KR" sz="1000" baseline="0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baseline="0" dirty="0" smtClean="0">
                          <a:latin typeface="+mn-ea"/>
                          <a:ea typeface="+mn-ea"/>
                        </a:rPr>
                        <a:t>휴일에는 부족한 잠을 보충하고</a:t>
                      </a:r>
                      <a:r>
                        <a:rPr lang="en-US" altLang="ko-KR" sz="1000" baseline="0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baseline="0" dirty="0" smtClean="0">
                          <a:latin typeface="+mn-ea"/>
                          <a:ea typeface="+mn-ea"/>
                        </a:rPr>
                        <a:t>인터넷 서핑을 주로 한다</a:t>
                      </a:r>
                      <a:r>
                        <a:rPr lang="en-US" altLang="ko-KR" sz="1000" baseline="0" dirty="0" smtClean="0"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dirty="0" smtClean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370840"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 smtClean="0"/>
                        <a:t>플레이 시간</a:t>
                      </a:r>
                      <a:endParaRPr lang="ko-KR" altLang="en-US" sz="1000" b="1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 smtClean="0"/>
                        <a:t>출</a:t>
                      </a:r>
                      <a:r>
                        <a:rPr lang="en-US" altLang="ko-KR" sz="1000" dirty="0" smtClean="0"/>
                        <a:t>/</a:t>
                      </a:r>
                      <a:r>
                        <a:rPr lang="ko-KR" altLang="en-US" sz="1000" dirty="0" smtClean="0"/>
                        <a:t>퇴근 중</a:t>
                      </a:r>
                      <a:r>
                        <a:rPr lang="en-US" altLang="ko-KR" sz="1000" dirty="0" smtClean="0"/>
                        <a:t>, </a:t>
                      </a:r>
                      <a:r>
                        <a:rPr lang="ko-KR" altLang="en-US" sz="1000" dirty="0" smtClean="0"/>
                        <a:t>휴일</a:t>
                      </a:r>
                      <a:endParaRPr lang="ko-KR" altLang="en-US" sz="10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/>
                </a:tc>
              </a:tr>
              <a:tr h="370840"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 smtClean="0"/>
                        <a:t>플레이 장소</a:t>
                      </a:r>
                      <a:endParaRPr lang="ko-KR" altLang="en-US" sz="1000" b="1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 smtClean="0"/>
                        <a:t>대중교통</a:t>
                      </a:r>
                      <a:r>
                        <a:rPr lang="en-US" altLang="ko-KR" sz="1000" dirty="0" smtClean="0"/>
                        <a:t>, </a:t>
                      </a:r>
                      <a:r>
                        <a:rPr lang="ko-KR" altLang="en-US" sz="1000" dirty="0" smtClean="0"/>
                        <a:t>집</a:t>
                      </a:r>
                      <a:endParaRPr lang="ko-KR" altLang="en-US" sz="10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2050" name="Picture 2" descr="C:\Users\user\Desktop\폴더\기획국비\UIUX\첨부이미지\남자픽토그렘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028" y="1484784"/>
            <a:ext cx="1370762" cy="1346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8210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45"/>
          <p:cNvSpPr txBox="1"/>
          <p:nvPr/>
        </p:nvSpPr>
        <p:spPr>
          <a:xfrm>
            <a:off x="179512" y="764704"/>
            <a:ext cx="734481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b="1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사용자 별명</a:t>
            </a:r>
            <a:r>
              <a:rPr lang="en-US" altLang="ko-KR" sz="2000" b="1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/ </a:t>
            </a:r>
            <a:r>
              <a:rPr lang="ko-KR" altLang="en-US" sz="2000" b="1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사용자 유형 대표 문구</a:t>
            </a:r>
            <a:endParaRPr sz="20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1" name="Google Shape;551;p46"/>
          <p:cNvGraphicFramePr/>
          <p:nvPr>
            <p:extLst>
              <p:ext uri="{D42A27DB-BD31-4B8C-83A1-F6EECF244321}">
                <p14:modId xmlns:p14="http://schemas.microsoft.com/office/powerpoint/2010/main" val="2662757557"/>
              </p:ext>
            </p:extLst>
          </p:nvPr>
        </p:nvGraphicFramePr>
        <p:xfrm>
          <a:off x="301256" y="3501008"/>
          <a:ext cx="8341578" cy="2767821"/>
        </p:xfrm>
        <a:graphic>
          <a:graphicData uri="http://schemas.openxmlformats.org/drawingml/2006/table">
            <a:tbl>
              <a:tblPr/>
              <a:tblGrid>
                <a:gridCol w="97666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68245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3682458">
                  <a:extLst>
                    <a:ext uri="{9D8B030D-6E8A-4147-A177-3AD203B41FA5}">
                      <a16:colId xmlns="" xmlns:a16="http://schemas.microsoft.com/office/drawing/2014/main" val="3339034323"/>
                    </a:ext>
                  </a:extLst>
                </a:gridCol>
              </a:tblGrid>
              <a:tr h="39383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  <a:tabLst/>
                        <a:defRPr/>
                      </a:pPr>
                      <a:r>
                        <a:rPr kumimoji="0" lang="ko-KR" altLang="en-US" sz="10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구분</a:t>
                      </a:r>
                      <a:endParaRPr kumimoji="0" lang="en-US" altLang="ko-KR" sz="1000" b="1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  <a:tabLst/>
                        <a:defRPr/>
                      </a:pPr>
                      <a:r>
                        <a:rPr kumimoji="0" lang="ko-KR" altLang="en-US" sz="10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설 명</a:t>
                      </a:r>
                      <a:endParaRPr kumimoji="0" lang="en-US" altLang="ko-KR" sz="1000" b="1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  <a:tabLst/>
                        <a:defRPr/>
                      </a:pPr>
                      <a:r>
                        <a:rPr lang="en-US" altLang="ko-KR" sz="1000" b="1" dirty="0" smtClean="0">
                          <a:solidFill>
                            <a:schemeClr val="tx1"/>
                          </a:solidFill>
                        </a:rPr>
                        <a:t>Note</a:t>
                      </a:r>
                      <a:endParaRPr kumimoji="0" lang="en-US" altLang="ko-KR" sz="1000" b="1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9236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altLang="en-US" sz="1000" b="1" u="none" strike="noStrike" cap="none" dirty="0" smtClean="0">
                          <a:sym typeface="Gill Sans"/>
                        </a:rPr>
                        <a:t>이용동기</a:t>
                      </a:r>
                      <a:endParaRPr sz="1000" b="1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b="0" i="0" u="none" strike="noStrike" cap="none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등</a:t>
                      </a:r>
                      <a:r>
                        <a:rPr lang="en-US" altLang="ko-KR" sz="1000" b="0" i="0" u="none" strike="noStrike" cap="none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/</a:t>
                      </a:r>
                      <a:r>
                        <a:rPr lang="ko-KR" altLang="en-US" sz="1000" b="0" i="0" u="none" strike="noStrike" cap="none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하교시간의 대중교통</a:t>
                      </a:r>
                      <a:r>
                        <a:rPr lang="en-US" altLang="ko-KR" sz="1000" b="0" i="0" u="none" strike="noStrike" cap="none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000" b="0" i="0" u="none" strike="noStrike" cap="none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공강</a:t>
                      </a:r>
                      <a:r>
                        <a:rPr lang="en-US" altLang="ko-KR" sz="1000" b="0" i="0" u="none" strike="noStrike" cap="none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000" b="0" i="0" u="none" strike="noStrike" cap="none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수업 사이의 시간</a:t>
                      </a:r>
                      <a:r>
                        <a:rPr lang="en-US" altLang="ko-KR" sz="1000" b="0" i="0" u="none" strike="noStrike" cap="none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000" b="0" i="0" u="none" strike="noStrike" cap="none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쉬는 시간에</a:t>
                      </a:r>
                      <a:endParaRPr lang="en-US" altLang="ko-KR" sz="1000" b="0" i="0" u="none" strike="noStrike" cap="none" baseline="0" dirty="0" smtClean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b="0" i="0" u="none" strike="noStrike" cap="none" baseline="0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연락이나 수다를 나눌 대상이 없는 경우에 플레이 하기 위해</a:t>
                      </a:r>
                      <a:r>
                        <a:rPr lang="en-US" altLang="ko-KR" sz="1000" b="0" i="0" u="none" strike="noStrike" cap="none" baseline="0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.</a:t>
                      </a:r>
                      <a:endParaRPr lang="ko-KR" altLang="en-US" sz="1000" b="0" i="0" u="none" strike="noStrike" cap="none" dirty="0" smtClean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9132" marR="29132" marT="39581" marB="39581" anchor="ctr"/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 err="1" smtClean="0"/>
                        <a:t>가치있는</a:t>
                      </a:r>
                      <a:r>
                        <a:rPr lang="ko-KR" altLang="en-US" sz="1000" dirty="0" smtClean="0"/>
                        <a:t> 피드백이나 적극적인 피드백을 기대하기 어려움</a:t>
                      </a:r>
                      <a:r>
                        <a:rPr lang="en-US" altLang="ko-KR" sz="1000" dirty="0" smtClean="0"/>
                        <a:t>.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 smtClean="0"/>
                        <a:t>코어유저가 될 확률도 낮고 </a:t>
                      </a:r>
                      <a:r>
                        <a:rPr lang="ko-KR" altLang="en-US" sz="1000" dirty="0" err="1" smtClean="0"/>
                        <a:t>과금확률도</a:t>
                      </a:r>
                      <a:r>
                        <a:rPr lang="ko-KR" altLang="en-US" sz="1000" dirty="0" smtClean="0"/>
                        <a:t> 낮음</a:t>
                      </a:r>
                      <a:r>
                        <a:rPr lang="en-US" altLang="ko-KR" sz="1000" dirty="0" smtClean="0"/>
                        <a:t>.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 smtClean="0"/>
                        <a:t>주로 어울리는 그룹이 있기에 다른 사람을 게임으로 끌어들일</a:t>
                      </a:r>
                      <a:endParaRPr lang="en-US" altLang="ko-KR" sz="1000" dirty="0" smtClean="0"/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 smtClean="0"/>
                        <a:t>가능성은 있음</a:t>
                      </a:r>
                      <a:r>
                        <a:rPr lang="en-US" altLang="ko-KR" sz="1000" dirty="0" smtClean="0"/>
                        <a:t>.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baseline="0" dirty="0" smtClean="0"/>
                        <a:t>가볍게 즐길 수 있다는 느낌을 정착하게 될 가능성도 있음</a:t>
                      </a:r>
                      <a:r>
                        <a:rPr lang="en-US" altLang="ko-KR" sz="1000" baseline="0" dirty="0" smtClean="0"/>
                        <a:t>.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baseline="0" dirty="0" smtClean="0"/>
                        <a:t>정착을 한다고 하더라도 코어유저가 될 확률은 낮으며</a:t>
                      </a:r>
                      <a:r>
                        <a:rPr lang="en-US" altLang="ko-KR" sz="1000" baseline="0" dirty="0" smtClean="0"/>
                        <a:t>, </a:t>
                      </a:r>
                      <a:r>
                        <a:rPr lang="ko-KR" altLang="en-US" sz="1000" baseline="0" dirty="0" smtClean="0"/>
                        <a:t>활발한 커뮤니티 활동 또한 기대하기 힘들다</a:t>
                      </a:r>
                      <a:r>
                        <a:rPr lang="en-US" altLang="ko-KR" sz="1000" baseline="0" dirty="0" smtClean="0"/>
                        <a:t>.</a:t>
                      </a:r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4406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  <a:tabLst/>
                        <a:defRPr/>
                      </a:pPr>
                      <a:r>
                        <a:rPr lang="ko-KR" altLang="en-US" sz="1000" b="1" u="none" strike="noStrike" cap="none" dirty="0" smtClean="0">
                          <a:sym typeface="Gill Sans"/>
                        </a:rPr>
                        <a:t>시나리오</a:t>
                      </a:r>
                      <a:endParaRPr lang="ko-KR" altLang="en-US" sz="1000" b="1" i="0" u="none" strike="noStrike" cap="none" dirty="0" smtClean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b="0" i="0" u="none" strike="noStrike" cap="none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개강 후 수업 사이의 어중간하게 공백이 생겨버린 시간 동안 메신저를 하다가 심심해서 설치하고 플레이 하게 됨</a:t>
                      </a:r>
                      <a:r>
                        <a:rPr lang="en-US" altLang="ko-KR" sz="1000" b="0" i="0" u="none" strike="noStrike" cap="none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.</a:t>
                      </a:r>
                      <a:endParaRPr lang="ko-KR" altLang="en-US" sz="1000" b="0" i="0" u="none" strike="noStrike" cap="none" dirty="0" smtClean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9132" marR="29132" marT="39581" marB="39581" anchor="ctr"/>
                </a:tc>
                <a:tc vMerge="1"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8026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  <a:tabLst/>
                        <a:defRPr/>
                      </a:pPr>
                      <a:r>
                        <a:rPr lang="ko-KR" altLang="en-US" sz="1000" b="1" u="none" strike="noStrike" cap="none" dirty="0" smtClean="0">
                          <a:sym typeface="Gill Sans"/>
                        </a:rPr>
                        <a:t>이용형태</a:t>
                      </a:r>
                      <a:endParaRPr lang="ko-KR" altLang="en-US" sz="1000" b="1" i="0" u="none" strike="noStrike" cap="none" dirty="0" smtClean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baseline="0" dirty="0" smtClean="0"/>
                        <a:t>등</a:t>
                      </a:r>
                      <a:r>
                        <a:rPr lang="en-US" altLang="ko-KR" sz="1000" baseline="0" dirty="0" smtClean="0"/>
                        <a:t>/</a:t>
                      </a:r>
                      <a:r>
                        <a:rPr lang="ko-KR" altLang="en-US" sz="1000" baseline="0" dirty="0" smtClean="0"/>
                        <a:t>하교 시간 때 대중교통에서</a:t>
                      </a:r>
                      <a:r>
                        <a:rPr lang="en-US" altLang="ko-KR" sz="1000" baseline="0" dirty="0" smtClean="0"/>
                        <a:t>, </a:t>
                      </a:r>
                      <a:r>
                        <a:rPr lang="ko-KR" altLang="en-US" sz="1000" baseline="0" dirty="0" smtClean="0"/>
                        <a:t>학교에서 공강시간이나 쉬는 시간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ko-KR" altLang="en-US" sz="1000" baseline="0" dirty="0" smtClean="0"/>
                        <a:t>혹은 교양수업시간 중에 플레이를 한다</a:t>
                      </a:r>
                      <a:r>
                        <a:rPr lang="en-US" altLang="ko-KR" sz="1000" baseline="0" dirty="0" smtClean="0"/>
                        <a:t>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baseline="0" dirty="0" smtClean="0"/>
                        <a:t>집에서 플레이 하는 비중은 많지 않고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ko-KR" altLang="en-US" sz="1000" baseline="0" dirty="0" smtClean="0"/>
                        <a:t>잠들기 전에 잠깐 하는 정도이다</a:t>
                      </a:r>
                      <a:r>
                        <a:rPr lang="en-US" altLang="ko-KR" sz="1000" baseline="0" dirty="0" smtClean="0"/>
                        <a:t>.</a:t>
                      </a:r>
                    </a:p>
                  </a:txBody>
                  <a:tcPr marL="29132" marR="29132" marT="39581" marB="39581" anchor="ctr"/>
                </a:tc>
                <a:tc vMerge="1"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0664765"/>
              </p:ext>
            </p:extLst>
          </p:nvPr>
        </p:nvGraphicFramePr>
        <p:xfrm>
          <a:off x="327471" y="1268929"/>
          <a:ext cx="8280920" cy="1838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40160"/>
                <a:gridCol w="648072"/>
                <a:gridCol w="1296144"/>
                <a:gridCol w="4896544"/>
              </a:tblGrid>
              <a:tr h="370840">
                <a:tc rowSpan="4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 smtClean="0"/>
                        <a:t>이름</a:t>
                      </a:r>
                      <a:endParaRPr lang="ko-KR" altLang="en-US" sz="1000" b="1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 err="1" smtClean="0"/>
                        <a:t>김주은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 smtClean="0"/>
                        <a:t>프로필</a:t>
                      </a:r>
                      <a:endParaRPr lang="ko-KR" altLang="en-US" sz="1000" b="1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370840"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 smtClean="0"/>
                        <a:t>신분</a:t>
                      </a:r>
                      <a:endParaRPr lang="ko-KR" altLang="en-US" sz="1000" b="1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dirty="0" smtClean="0"/>
                        <a:t>21(</a:t>
                      </a:r>
                      <a:r>
                        <a:rPr lang="ko-KR" altLang="en-US" sz="1000" dirty="0" smtClean="0"/>
                        <a:t>여</a:t>
                      </a:r>
                      <a:r>
                        <a:rPr lang="en-US" altLang="ko-KR" sz="1000" dirty="0" smtClean="0"/>
                        <a:t>) </a:t>
                      </a:r>
                      <a:r>
                        <a:rPr lang="ko-KR" altLang="en-US" sz="1000" dirty="0" smtClean="0"/>
                        <a:t>대학생</a:t>
                      </a:r>
                      <a:endParaRPr lang="ko-KR" altLang="en-US" sz="1000" dirty="0"/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dirty="0" smtClean="0">
                          <a:latin typeface="+mn-ea"/>
                        </a:rPr>
                        <a:t>게임을 많이 좋아한다거나 관심이 있지는 않지만</a:t>
                      </a:r>
                      <a:r>
                        <a:rPr lang="en-US" altLang="ko-KR" sz="1000" dirty="0" smtClean="0">
                          <a:latin typeface="+mn-ea"/>
                        </a:rPr>
                        <a:t> </a:t>
                      </a:r>
                      <a:r>
                        <a:rPr lang="ko-KR" altLang="en-US" sz="1000" dirty="0" smtClean="0">
                          <a:latin typeface="+mn-ea"/>
                        </a:rPr>
                        <a:t>즐겁게 시간을</a:t>
                      </a:r>
                      <a:r>
                        <a:rPr lang="en-US" altLang="ko-KR" sz="1000" baseline="0" dirty="0" smtClean="0">
                          <a:latin typeface="+mn-ea"/>
                        </a:rPr>
                        <a:t> </a:t>
                      </a:r>
                      <a:r>
                        <a:rPr lang="ko-KR" altLang="en-US" sz="1000" dirty="0" smtClean="0">
                          <a:latin typeface="+mn-ea"/>
                        </a:rPr>
                        <a:t>보내는 것을 좋아한다</a:t>
                      </a:r>
                      <a:r>
                        <a:rPr lang="en-US" altLang="ko-KR" sz="1000" dirty="0" smtClean="0">
                          <a:latin typeface="+mn-ea"/>
                        </a:rPr>
                        <a:t>. </a:t>
                      </a:r>
                      <a:r>
                        <a:rPr lang="ko-KR" altLang="en-US" sz="1000" dirty="0" smtClean="0">
                          <a:latin typeface="+mn-ea"/>
                        </a:rPr>
                        <a:t>지루한 것을 무지 싫어하며 그 때문에 중요도가 낮은 교양수업 때는 메신저나 게임을 하기도 한다</a:t>
                      </a:r>
                      <a:r>
                        <a:rPr lang="en-US" altLang="ko-KR" sz="1000" dirty="0" smtClean="0">
                          <a:latin typeface="+mn-ea"/>
                        </a:rPr>
                        <a:t>. </a:t>
                      </a:r>
                      <a:r>
                        <a:rPr lang="ko-KR" altLang="en-US" sz="1000" dirty="0" smtClean="0">
                          <a:latin typeface="+mn-ea"/>
                        </a:rPr>
                        <a:t>등</a:t>
                      </a:r>
                      <a:r>
                        <a:rPr lang="en-US" altLang="ko-KR" sz="1000" dirty="0" smtClean="0">
                          <a:latin typeface="+mn-ea"/>
                        </a:rPr>
                        <a:t>/</a:t>
                      </a:r>
                      <a:r>
                        <a:rPr lang="ko-KR" altLang="en-US" sz="1000" dirty="0" smtClean="0">
                          <a:latin typeface="+mn-ea"/>
                        </a:rPr>
                        <a:t>하교</a:t>
                      </a:r>
                      <a:r>
                        <a:rPr lang="en-US" altLang="ko-KR" sz="1000" dirty="0" smtClean="0">
                          <a:latin typeface="+mn-ea"/>
                        </a:rPr>
                        <a:t>, </a:t>
                      </a:r>
                      <a:r>
                        <a:rPr lang="ko-KR" altLang="en-US" sz="1000" dirty="0" smtClean="0">
                          <a:latin typeface="+mn-ea"/>
                        </a:rPr>
                        <a:t>공강 시간에도 메신저나 게임을 하는 편이다</a:t>
                      </a:r>
                      <a:r>
                        <a:rPr lang="en-US" altLang="ko-KR" sz="1000" dirty="0" smtClean="0">
                          <a:latin typeface="+mn-ea"/>
                        </a:rPr>
                        <a:t>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dirty="0" smtClean="0">
                          <a:latin typeface="+mn-ea"/>
                        </a:rPr>
                        <a:t>메신저를 많이 하다 보니 세로포맷에 많이 익숙한 편이다</a:t>
                      </a:r>
                      <a:r>
                        <a:rPr lang="en-US" altLang="ko-KR" sz="1000" dirty="0" smtClean="0">
                          <a:latin typeface="+mn-ea"/>
                        </a:rPr>
                        <a:t>. </a:t>
                      </a:r>
                      <a:r>
                        <a:rPr lang="ko-KR" altLang="en-US" sz="1000" dirty="0" smtClean="0">
                          <a:latin typeface="+mn-ea"/>
                        </a:rPr>
                        <a:t>평소에 메신저를 많이 하기 때문에 한 손</a:t>
                      </a:r>
                      <a:r>
                        <a:rPr lang="en-US" altLang="ko-KR" sz="1000" dirty="0" smtClean="0">
                          <a:latin typeface="+mn-ea"/>
                        </a:rPr>
                        <a:t>/</a:t>
                      </a:r>
                      <a:r>
                        <a:rPr lang="ko-KR" altLang="en-US" sz="1000" dirty="0" smtClean="0">
                          <a:latin typeface="+mn-ea"/>
                        </a:rPr>
                        <a:t>양손으로 많은 조작을 하는 것에 익숙하다</a:t>
                      </a:r>
                      <a:r>
                        <a:rPr lang="en-US" altLang="ko-KR" sz="1000" dirty="0" smtClean="0">
                          <a:latin typeface="+mn-ea"/>
                        </a:rPr>
                        <a:t>.</a:t>
                      </a:r>
                    </a:p>
                  </a:txBody>
                  <a:tcPr anchor="ctr"/>
                </a:tc>
              </a:tr>
              <a:tr h="370840"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 smtClean="0"/>
                        <a:t>플레이 시간</a:t>
                      </a:r>
                      <a:endParaRPr lang="ko-KR" altLang="en-US" sz="1000" b="1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 smtClean="0"/>
                        <a:t>등</a:t>
                      </a:r>
                      <a:r>
                        <a:rPr lang="en-US" altLang="ko-KR" sz="1000" dirty="0" smtClean="0"/>
                        <a:t>/</a:t>
                      </a:r>
                      <a:r>
                        <a:rPr lang="ko-KR" altLang="en-US" sz="1000" dirty="0" smtClean="0"/>
                        <a:t>하교</a:t>
                      </a:r>
                      <a:r>
                        <a:rPr lang="en-US" altLang="ko-KR" sz="1000" dirty="0" smtClean="0"/>
                        <a:t>, </a:t>
                      </a:r>
                      <a:r>
                        <a:rPr lang="ko-KR" altLang="en-US" sz="1000" dirty="0" smtClean="0"/>
                        <a:t>수업 없는 시간</a:t>
                      </a:r>
                      <a:r>
                        <a:rPr lang="en-US" altLang="ko-KR" sz="1000" dirty="0" smtClean="0"/>
                        <a:t>, </a:t>
                      </a:r>
                      <a:r>
                        <a:rPr lang="ko-KR" altLang="en-US" sz="1000" dirty="0" smtClean="0"/>
                        <a:t>쉬는 시간</a:t>
                      </a:r>
                      <a:endParaRPr lang="ko-KR" altLang="en-US" sz="10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/>
                </a:tc>
              </a:tr>
              <a:tr h="370840"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 smtClean="0"/>
                        <a:t>플레이 장소</a:t>
                      </a:r>
                      <a:endParaRPr lang="ko-KR" altLang="en-US" sz="1000" b="1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 smtClean="0"/>
                        <a:t>대중교통</a:t>
                      </a:r>
                      <a:r>
                        <a:rPr lang="en-US" altLang="ko-KR" sz="1000" dirty="0" smtClean="0"/>
                        <a:t>, </a:t>
                      </a:r>
                      <a:r>
                        <a:rPr lang="ko-KR" altLang="en-US" sz="1000" dirty="0" smtClean="0"/>
                        <a:t>학교</a:t>
                      </a:r>
                      <a:r>
                        <a:rPr lang="en-US" altLang="ko-KR" sz="1000" dirty="0" smtClean="0"/>
                        <a:t>, </a:t>
                      </a:r>
                      <a:r>
                        <a:rPr lang="ko-KR" altLang="en-US" sz="1000" dirty="0" smtClean="0"/>
                        <a:t>집</a:t>
                      </a:r>
                      <a:endParaRPr lang="ko-KR" altLang="en-US" sz="10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3074" name="Picture 2" descr="C:\Users\user\Desktop\폴더\기획국비\UIUX\첨부이미지\noun_Cat Girl_1943909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174" y="1340768"/>
            <a:ext cx="1381379" cy="1796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60668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45"/>
          <p:cNvSpPr txBox="1"/>
          <p:nvPr/>
        </p:nvSpPr>
        <p:spPr>
          <a:xfrm>
            <a:off x="179512" y="764704"/>
            <a:ext cx="734481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b="1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사용자 별명</a:t>
            </a:r>
            <a:r>
              <a:rPr lang="en-US" altLang="ko-KR" sz="2000" b="1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/ </a:t>
            </a:r>
            <a:r>
              <a:rPr lang="ko-KR" altLang="en-US" sz="2000" b="1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사용자 유형 대표 문구</a:t>
            </a:r>
            <a:endParaRPr sz="20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1" name="Google Shape;551;p46"/>
          <p:cNvGraphicFramePr/>
          <p:nvPr>
            <p:extLst>
              <p:ext uri="{D42A27DB-BD31-4B8C-83A1-F6EECF244321}">
                <p14:modId xmlns:p14="http://schemas.microsoft.com/office/powerpoint/2010/main" val="1130129773"/>
              </p:ext>
            </p:extLst>
          </p:nvPr>
        </p:nvGraphicFramePr>
        <p:xfrm>
          <a:off x="301256" y="3501008"/>
          <a:ext cx="8341578" cy="2310534"/>
        </p:xfrm>
        <a:graphic>
          <a:graphicData uri="http://schemas.openxmlformats.org/drawingml/2006/table">
            <a:tbl>
              <a:tblPr/>
              <a:tblGrid>
                <a:gridCol w="97666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68245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3682458">
                  <a:extLst>
                    <a:ext uri="{9D8B030D-6E8A-4147-A177-3AD203B41FA5}">
                      <a16:colId xmlns="" xmlns:a16="http://schemas.microsoft.com/office/drawing/2014/main" val="3339034323"/>
                    </a:ext>
                  </a:extLst>
                </a:gridCol>
              </a:tblGrid>
              <a:tr h="39383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  <a:tabLst/>
                        <a:defRPr/>
                      </a:pPr>
                      <a:r>
                        <a:rPr kumimoji="0" lang="ko-KR" altLang="en-US" sz="10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구분</a:t>
                      </a:r>
                      <a:endParaRPr kumimoji="0" lang="en-US" altLang="ko-KR" sz="1000" b="1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  <a:tabLst/>
                        <a:defRPr/>
                      </a:pPr>
                      <a:r>
                        <a:rPr kumimoji="0" lang="ko-KR" altLang="en-US" sz="10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설 명</a:t>
                      </a:r>
                      <a:endParaRPr kumimoji="0" lang="en-US" altLang="ko-KR" sz="1000" b="1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  <a:tabLst/>
                        <a:defRPr/>
                      </a:pPr>
                      <a:r>
                        <a:rPr lang="en-US" altLang="ko-KR" sz="1000" b="1" dirty="0" smtClean="0">
                          <a:solidFill>
                            <a:schemeClr val="tx1"/>
                          </a:solidFill>
                        </a:rPr>
                        <a:t>Note</a:t>
                      </a:r>
                      <a:endParaRPr kumimoji="0" lang="en-US" altLang="ko-KR" sz="1000" b="1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9236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altLang="en-US" sz="1000" b="1" u="none" strike="noStrike" cap="none" dirty="0" smtClean="0">
                          <a:sym typeface="Gill Sans"/>
                        </a:rPr>
                        <a:t>이용동기</a:t>
                      </a:r>
                      <a:endParaRPr sz="1000" b="1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ko-KR" altLang="en-US" sz="1000" b="0" i="0" u="none" strike="noStrike" cap="none" dirty="0" smtClean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9132" marR="29132" marT="39581" marB="39581" anchor="ctr"/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en-US" altLang="ko-KR" sz="1000" baseline="0" dirty="0" smtClean="0"/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4406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  <a:tabLst/>
                        <a:defRPr/>
                      </a:pPr>
                      <a:r>
                        <a:rPr lang="ko-KR" altLang="en-US" sz="1000" b="1" u="none" strike="noStrike" cap="none" dirty="0" smtClean="0">
                          <a:sym typeface="Gill Sans"/>
                        </a:rPr>
                        <a:t>시나리오</a:t>
                      </a:r>
                      <a:endParaRPr lang="ko-KR" altLang="en-US" sz="1000" b="1" i="0" u="none" strike="noStrike" cap="none" dirty="0" smtClean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en-US" sz="1000" dirty="0"/>
                    </a:p>
                  </a:txBody>
                  <a:tcPr marL="29132" marR="29132" marT="39581" marB="39581" anchor="ctr"/>
                </a:tc>
                <a:tc vMerge="1"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8026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  <a:tabLst/>
                        <a:defRPr/>
                      </a:pPr>
                      <a:r>
                        <a:rPr lang="ko-KR" altLang="en-US" sz="1000" b="1" u="none" strike="noStrike" cap="none" dirty="0" smtClean="0">
                          <a:sym typeface="Gill Sans"/>
                        </a:rPr>
                        <a:t>이용형태</a:t>
                      </a:r>
                      <a:endParaRPr lang="ko-KR" altLang="en-US" sz="1000" b="1" i="0" u="none" strike="noStrike" cap="none" dirty="0" smtClean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altLang="ko-KR" sz="1000" b="0" i="0" u="none" strike="noStrike" cap="none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29132" marR="29132" marT="39581" marB="39581" anchor="ctr"/>
                </a:tc>
                <a:tc vMerge="1"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0445713"/>
              </p:ext>
            </p:extLst>
          </p:nvPr>
        </p:nvGraphicFramePr>
        <p:xfrm>
          <a:off x="323528" y="1268760"/>
          <a:ext cx="8280920" cy="1838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40160"/>
                <a:gridCol w="648072"/>
                <a:gridCol w="1296144"/>
                <a:gridCol w="4896544"/>
              </a:tblGrid>
              <a:tr h="370840">
                <a:tc rowSpan="4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 smtClean="0"/>
                        <a:t>이름</a:t>
                      </a:r>
                      <a:endParaRPr lang="ko-KR" altLang="en-US" sz="1000" b="1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 smtClean="0"/>
                        <a:t>박준호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 smtClean="0"/>
                        <a:t>프로필</a:t>
                      </a:r>
                      <a:endParaRPr lang="ko-KR" altLang="en-US" sz="1000" b="1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370840"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 smtClean="0"/>
                        <a:t>신분</a:t>
                      </a:r>
                      <a:endParaRPr lang="ko-KR" altLang="en-US" sz="1000" b="1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dirty="0" smtClean="0"/>
                        <a:t>17</a:t>
                      </a:r>
                      <a:r>
                        <a:rPr lang="ko-KR" altLang="en-US" sz="1000" dirty="0" smtClean="0"/>
                        <a:t>세</a:t>
                      </a:r>
                      <a:r>
                        <a:rPr lang="en-US" altLang="ko-KR" sz="1000" dirty="0" smtClean="0"/>
                        <a:t>(</a:t>
                      </a:r>
                      <a:r>
                        <a:rPr lang="ko-KR" altLang="en-US" sz="1000" dirty="0" smtClean="0"/>
                        <a:t>남</a:t>
                      </a:r>
                      <a:r>
                        <a:rPr lang="en-US" altLang="ko-KR" sz="1000" dirty="0" smtClean="0"/>
                        <a:t>) </a:t>
                      </a:r>
                      <a:r>
                        <a:rPr lang="ko-KR" altLang="en-US" sz="1000" dirty="0" smtClean="0"/>
                        <a:t>고등학생</a:t>
                      </a:r>
                      <a:endParaRPr lang="ko-KR" altLang="en-US" sz="1000" dirty="0"/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dirty="0" smtClean="0">
                          <a:latin typeface="+mn-ea"/>
                        </a:rPr>
                        <a:t>게임을 좋아함</a:t>
                      </a:r>
                      <a:r>
                        <a:rPr lang="en-US" altLang="ko-KR" sz="1000" dirty="0" smtClean="0">
                          <a:latin typeface="+mn-ea"/>
                        </a:rPr>
                        <a:t>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dirty="0" smtClean="0">
                          <a:latin typeface="+mn-ea"/>
                        </a:rPr>
                        <a:t>독학을 통해 게임에 대한 </a:t>
                      </a:r>
                      <a:r>
                        <a:rPr lang="ko-KR" altLang="en-US" sz="1000" dirty="0" err="1" smtClean="0">
                          <a:latin typeface="+mn-ea"/>
                        </a:rPr>
                        <a:t>잡지식</a:t>
                      </a:r>
                      <a:r>
                        <a:rPr lang="ko-KR" altLang="en-US" sz="1000" dirty="0" smtClean="0">
                          <a:latin typeface="+mn-ea"/>
                        </a:rPr>
                        <a:t> </a:t>
                      </a:r>
                      <a:r>
                        <a:rPr lang="ko-KR" altLang="en-US" sz="1000" dirty="0" err="1" smtClean="0">
                          <a:latin typeface="+mn-ea"/>
                        </a:rPr>
                        <a:t>보유중</a:t>
                      </a:r>
                      <a:r>
                        <a:rPr lang="en-US" altLang="ko-KR" sz="1000" dirty="0" smtClean="0">
                          <a:latin typeface="+mn-ea"/>
                        </a:rPr>
                        <a:t>. </a:t>
                      </a:r>
                      <a:r>
                        <a:rPr lang="ko-KR" altLang="en-US" sz="1000" dirty="0" smtClean="0">
                          <a:latin typeface="+mn-ea"/>
                        </a:rPr>
                        <a:t>또래 친구들 또한</a:t>
                      </a:r>
                      <a:r>
                        <a:rPr lang="en-US" altLang="ko-KR" sz="1000" dirty="0" smtClean="0">
                          <a:latin typeface="+mn-ea"/>
                        </a:rPr>
                        <a:t> </a:t>
                      </a:r>
                      <a:r>
                        <a:rPr lang="ko-KR" altLang="en-US" sz="1000" dirty="0" smtClean="0">
                          <a:latin typeface="+mn-ea"/>
                        </a:rPr>
                        <a:t>게임을 좋아하는 친구들이 많음</a:t>
                      </a:r>
                      <a:r>
                        <a:rPr lang="en-US" altLang="ko-KR" sz="1000" dirty="0" smtClean="0">
                          <a:latin typeface="+mn-ea"/>
                        </a:rPr>
                        <a:t>. </a:t>
                      </a:r>
                      <a:r>
                        <a:rPr lang="ko-KR" altLang="en-US" sz="1000" dirty="0" smtClean="0">
                          <a:latin typeface="+mn-ea"/>
                        </a:rPr>
                        <a:t>친구들이랑 어울리기 위해</a:t>
                      </a:r>
                      <a:r>
                        <a:rPr lang="en-US" altLang="ko-KR" sz="1000" dirty="0" smtClean="0">
                          <a:latin typeface="+mn-ea"/>
                        </a:rPr>
                        <a:t> </a:t>
                      </a:r>
                      <a:r>
                        <a:rPr lang="ko-KR" altLang="en-US" sz="1000" dirty="0" smtClean="0">
                          <a:latin typeface="+mn-ea"/>
                        </a:rPr>
                        <a:t>경쟁요소가 있는</a:t>
                      </a:r>
                      <a:endParaRPr lang="en-US" altLang="ko-KR" sz="1000" dirty="0" smtClean="0">
                        <a:latin typeface="+mn-ea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dirty="0" err="1" smtClean="0">
                          <a:latin typeface="+mn-ea"/>
                        </a:rPr>
                        <a:t>리그오브레전드</a:t>
                      </a:r>
                      <a:r>
                        <a:rPr lang="en-US" altLang="ko-KR" sz="1000" dirty="0" smtClean="0">
                          <a:latin typeface="+mn-ea"/>
                        </a:rPr>
                        <a:t>, </a:t>
                      </a:r>
                      <a:r>
                        <a:rPr lang="ko-KR" altLang="en-US" sz="1000" dirty="0" err="1" smtClean="0">
                          <a:latin typeface="+mn-ea"/>
                        </a:rPr>
                        <a:t>오버워치</a:t>
                      </a:r>
                      <a:r>
                        <a:rPr lang="en-US" altLang="ko-KR" sz="1000" dirty="0" smtClean="0">
                          <a:latin typeface="+mn-ea"/>
                        </a:rPr>
                        <a:t>, </a:t>
                      </a:r>
                      <a:r>
                        <a:rPr lang="ko-KR" altLang="en-US" sz="1000" dirty="0" err="1" smtClean="0">
                          <a:latin typeface="+mn-ea"/>
                        </a:rPr>
                        <a:t>배틀그라운드</a:t>
                      </a:r>
                      <a:r>
                        <a:rPr lang="ko-KR" altLang="en-US" sz="1000" dirty="0" smtClean="0">
                          <a:latin typeface="+mn-ea"/>
                        </a:rPr>
                        <a:t> 등을</a:t>
                      </a:r>
                      <a:r>
                        <a:rPr lang="en-US" altLang="ko-KR" sz="1000" dirty="0" smtClean="0">
                          <a:latin typeface="+mn-ea"/>
                        </a:rPr>
                        <a:t> </a:t>
                      </a:r>
                      <a:r>
                        <a:rPr lang="ko-KR" altLang="en-US" sz="1000" dirty="0" smtClean="0">
                          <a:latin typeface="+mn-ea"/>
                        </a:rPr>
                        <a:t>플레이</a:t>
                      </a:r>
                      <a:r>
                        <a:rPr lang="en-US" altLang="ko-KR" sz="1000" dirty="0" smtClean="0">
                          <a:latin typeface="+mn-ea"/>
                        </a:rPr>
                        <a:t>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dirty="0" smtClean="0">
                          <a:latin typeface="+mn-ea"/>
                        </a:rPr>
                        <a:t>시작은 어울리기 위해서였지만 지금은 재미를 붙이고 혼자서 플레이 하는 것도 익숙해짐</a:t>
                      </a:r>
                      <a:r>
                        <a:rPr lang="en-US" altLang="ko-KR" sz="1000" dirty="0" smtClean="0">
                          <a:latin typeface="+mn-ea"/>
                        </a:rPr>
                        <a:t>.</a:t>
                      </a:r>
                    </a:p>
                  </a:txBody>
                  <a:tcPr anchor="ctr"/>
                </a:tc>
              </a:tr>
              <a:tr h="370840"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 smtClean="0"/>
                        <a:t>플레이 시간</a:t>
                      </a:r>
                      <a:endParaRPr lang="ko-KR" altLang="en-US" sz="1000" b="1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 smtClean="0"/>
                        <a:t>등</a:t>
                      </a:r>
                      <a:r>
                        <a:rPr lang="en-US" altLang="ko-KR" sz="1000" dirty="0" smtClean="0"/>
                        <a:t>/</a:t>
                      </a:r>
                      <a:r>
                        <a:rPr lang="ko-KR" altLang="en-US" sz="1000" dirty="0" smtClean="0"/>
                        <a:t>하교</a:t>
                      </a:r>
                      <a:r>
                        <a:rPr lang="en-US" altLang="ko-KR" sz="1000" dirty="0" smtClean="0"/>
                        <a:t>, </a:t>
                      </a:r>
                      <a:r>
                        <a:rPr lang="ko-KR" altLang="en-US" sz="1000" dirty="0" smtClean="0"/>
                        <a:t>수업 없는 시간</a:t>
                      </a:r>
                      <a:r>
                        <a:rPr lang="en-US" altLang="ko-KR" sz="1000" dirty="0" smtClean="0"/>
                        <a:t>, </a:t>
                      </a:r>
                      <a:r>
                        <a:rPr lang="ko-KR" altLang="en-US" sz="1000" dirty="0" smtClean="0"/>
                        <a:t>쉬는 시간</a:t>
                      </a:r>
                      <a:endParaRPr lang="ko-KR" altLang="en-US" sz="10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/>
                </a:tc>
              </a:tr>
              <a:tr h="370840"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 smtClean="0"/>
                        <a:t>플레이 장소</a:t>
                      </a:r>
                      <a:endParaRPr lang="ko-KR" altLang="en-US" sz="1000" b="1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 smtClean="0"/>
                        <a:t>대중교통</a:t>
                      </a:r>
                      <a:r>
                        <a:rPr lang="en-US" altLang="ko-KR" sz="1000" dirty="0" smtClean="0"/>
                        <a:t>, </a:t>
                      </a:r>
                      <a:r>
                        <a:rPr lang="ko-KR" altLang="en-US" sz="1000" dirty="0" smtClean="0"/>
                        <a:t>학교</a:t>
                      </a:r>
                      <a:r>
                        <a:rPr lang="en-US" altLang="ko-KR" sz="1000" dirty="0" smtClean="0"/>
                        <a:t>, </a:t>
                      </a:r>
                      <a:r>
                        <a:rPr lang="ko-KR" altLang="en-US" sz="1000" dirty="0" smtClean="0"/>
                        <a:t>집</a:t>
                      </a:r>
                      <a:endParaRPr lang="ko-KR" altLang="en-US" sz="10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4098" name="Picture 2" descr="C:\Users\user\Desktop\폴더\기획국비\UIUX\첨부이미지\청소년픽토그렘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849" y="1340767"/>
            <a:ext cx="1359084" cy="164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09686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" name="Google Shape;551;p46"/>
          <p:cNvGraphicFramePr/>
          <p:nvPr>
            <p:extLst>
              <p:ext uri="{D42A27DB-BD31-4B8C-83A1-F6EECF244321}">
                <p14:modId xmlns:p14="http://schemas.microsoft.com/office/powerpoint/2010/main" val="2674388509"/>
              </p:ext>
            </p:extLst>
          </p:nvPr>
        </p:nvGraphicFramePr>
        <p:xfrm>
          <a:off x="5827450" y="1739062"/>
          <a:ext cx="3024336" cy="4677264"/>
        </p:xfrm>
        <a:graphic>
          <a:graphicData uri="http://schemas.openxmlformats.org/drawingml/2006/table">
            <a:tbl>
              <a:tblPr/>
              <a:tblGrid>
                <a:gridCol w="3024336"/>
              </a:tblGrid>
              <a:tr h="1746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altLang="en-US" sz="1000" b="1" i="0" u="none" strike="noStrike" cap="none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설명</a:t>
                      </a:r>
                      <a:endParaRPr sz="1000" b="1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4453414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altLang="en-US" sz="1000" b="0" i="0" u="none" strike="noStrike" cap="none" baseline="0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살구색 박스는 씬</a:t>
                      </a:r>
                      <a:r>
                        <a:rPr lang="en-US" altLang="ko-KR" sz="1000" b="0" i="0" u="none" strike="noStrike" cap="none" baseline="0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000" b="0" i="0" u="none" strike="noStrike" cap="none" baseline="0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카키색 박스는 카테고리</a:t>
                      </a:r>
                      <a:r>
                        <a:rPr lang="en-US" altLang="ko-KR" sz="1000" b="0" i="0" u="none" strike="noStrike" cap="none" baseline="0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000" b="0" i="0" u="none" strike="noStrike" cap="none" baseline="0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하늘색 박스는 팝업 창을 나타냄</a:t>
                      </a:r>
                      <a:r>
                        <a:rPr lang="en-US" altLang="ko-KR" sz="1000" b="0" i="0" u="none" strike="noStrike" cap="none" baseline="0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. </a:t>
                      </a:r>
                      <a:r>
                        <a:rPr lang="ko-KR" altLang="en-US" sz="1000" b="0" i="0" u="none" strike="noStrike" cap="none" baseline="0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주황색 화살표는 씬 사이에서의 이동</a:t>
                      </a:r>
                      <a:r>
                        <a:rPr lang="en-US" altLang="ko-KR" sz="1000" b="0" i="0" u="none" strike="noStrike" cap="none" baseline="0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000" b="0" i="0" u="none" strike="noStrike" cap="none" baseline="0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검은색 화살표는 </a:t>
                      </a:r>
                      <a:r>
                        <a:rPr lang="ko-KR" altLang="en-US" sz="1000" b="0" i="0" u="none" strike="noStrike" cap="none" baseline="0" dirty="0" err="1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씬과</a:t>
                      </a:r>
                      <a:r>
                        <a:rPr lang="ko-KR" altLang="en-US" sz="1000" b="0" i="0" u="none" strike="noStrike" cap="none" baseline="0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팝업 창 사이에서의 이동을 나타냄</a:t>
                      </a:r>
                      <a:r>
                        <a:rPr lang="en-US" altLang="ko-KR" sz="1000" b="0" i="0" u="none" strike="noStrike" cap="none" baseline="0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endParaRPr lang="en-US" altLang="ko-KR" sz="1000" b="0" i="0" u="none" strike="noStrike" cap="none" baseline="0" dirty="0" smtClean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altLang="en-US" sz="1000" b="0" i="0" u="none" strike="noStrike" cap="none" baseline="0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화면 상단에는 정보확인 기능의 버튼 위주로 배치</a:t>
                      </a:r>
                      <a:r>
                        <a:rPr lang="en-US" altLang="ko-KR" sz="1000" b="0" i="0" u="none" strike="noStrike" cap="none" baseline="0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altLang="en-US" sz="1000" b="0" i="0" u="none" strike="noStrike" cap="none" baseline="0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정보전달</a:t>
                      </a:r>
                      <a:r>
                        <a:rPr lang="en-US" altLang="ko-KR" sz="1000" b="0" i="0" u="none" strike="noStrike" cap="none" baseline="0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000" b="0" i="0" u="none" strike="noStrike" cap="none" baseline="0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환경설정 등은 팝업 창으로 출력</a:t>
                      </a:r>
                      <a:r>
                        <a:rPr lang="en-US" altLang="ko-KR" sz="1000" b="0" i="0" u="none" strike="noStrike" cap="none" baseline="0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endParaRPr lang="en-US" altLang="ko-KR" sz="1000" b="0" i="0" u="none" strike="noStrike" cap="none" baseline="0" dirty="0" smtClean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altLang="en-US" sz="1000" b="0" i="0" u="none" strike="noStrike" cap="none" baseline="0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화면 하단에는 조작기능이 많은 플레이 </a:t>
                      </a:r>
                      <a:r>
                        <a:rPr lang="ko-KR" altLang="en-US" sz="1000" b="0" i="0" u="none" strike="noStrike" cap="none" baseline="0" dirty="0" err="1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컨텐츠</a:t>
                      </a:r>
                      <a:r>
                        <a:rPr lang="en-US" altLang="ko-KR" sz="1000" b="0" i="0" u="none" strike="noStrike" cap="none" baseline="0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000" b="0" i="0" u="none" strike="noStrike" cap="none" baseline="0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관리메뉴 위주로 배치</a:t>
                      </a:r>
                      <a:r>
                        <a:rPr lang="en-US" altLang="ko-KR" sz="1000" b="0" i="0" u="none" strike="noStrike" cap="none" baseline="0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. </a:t>
                      </a:r>
                    </a:p>
                  </a:txBody>
                  <a:tcPr marL="35725" marR="35725" marT="35725" marB="35725"/>
                </a:tc>
              </a:tr>
            </a:tbl>
          </a:graphicData>
        </a:graphic>
      </p:graphicFrame>
      <p:graphicFrame>
        <p:nvGraphicFramePr>
          <p:cNvPr id="33" name="Google Shape;564;p47"/>
          <p:cNvGraphicFramePr/>
          <p:nvPr>
            <p:extLst>
              <p:ext uri="{D42A27DB-BD31-4B8C-83A1-F6EECF244321}">
                <p14:modId xmlns:p14="http://schemas.microsoft.com/office/powerpoint/2010/main" val="1964621378"/>
              </p:ext>
            </p:extLst>
          </p:nvPr>
        </p:nvGraphicFramePr>
        <p:xfrm>
          <a:off x="159702" y="1200175"/>
          <a:ext cx="8692084" cy="410686"/>
        </p:xfrm>
        <a:graphic>
          <a:graphicData uri="http://schemas.openxmlformats.org/drawingml/2006/table">
            <a:tbl>
              <a:tblPr/>
              <a:tblGrid>
                <a:gridCol w="728978"/>
                <a:gridCol w="7963106"/>
              </a:tblGrid>
              <a:tr h="41068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800" b="1" i="0" u="none" strike="noStrike" cap="none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도형 설명</a:t>
                      </a:r>
                      <a:endParaRPr sz="800" b="1" i="0" u="none" strike="noStrike" cap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800" b="1" i="0" u="none" strike="noStrike" cap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5" name="직사각형 14"/>
          <p:cNvSpPr/>
          <p:nvPr/>
        </p:nvSpPr>
        <p:spPr>
          <a:xfrm>
            <a:off x="969054" y="1295873"/>
            <a:ext cx="788086" cy="2302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8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Scene</a:t>
            </a:r>
            <a:endParaRPr lang="ko-KR" altLang="en-US" sz="8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2858388" y="1308327"/>
            <a:ext cx="685268" cy="228423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ctr"/>
            <a:r>
              <a:rPr lang="ko-KR" altLang="en-US" sz="8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팝업 창</a:t>
            </a:r>
            <a:endParaRPr lang="ko-KR" altLang="en-US" sz="8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409209" y="2126661"/>
            <a:ext cx="1247267" cy="31682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12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로고 </a:t>
            </a:r>
            <a:endParaRPr lang="ko-KR" altLang="en-US" sz="12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cxnSp>
        <p:nvCxnSpPr>
          <p:cNvPr id="20" name="직선 화살표 연결선 19"/>
          <p:cNvCxnSpPr>
            <a:stCxn id="17" idx="2"/>
            <a:endCxn id="30" idx="0"/>
          </p:cNvCxnSpPr>
          <p:nvPr/>
        </p:nvCxnSpPr>
        <p:spPr>
          <a:xfrm>
            <a:off x="3032843" y="2443486"/>
            <a:ext cx="0" cy="267764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>
            <a:off x="2409209" y="3300121"/>
            <a:ext cx="1247267" cy="31682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12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로비 화면</a:t>
            </a:r>
            <a:endParaRPr lang="ko-KR" altLang="en-US" sz="12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409209" y="2711249"/>
            <a:ext cx="1247267" cy="31682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12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타이</a:t>
            </a:r>
            <a:r>
              <a:rPr lang="ko-KR" altLang="en-US" sz="12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틀</a:t>
            </a:r>
            <a:r>
              <a:rPr lang="ko-KR" altLang="en-US" sz="12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 화면</a:t>
            </a:r>
            <a:endParaRPr lang="ko-KR" altLang="en-US" sz="12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cxnSp>
        <p:nvCxnSpPr>
          <p:cNvPr id="217" name="직선 화살표 연결선 216"/>
          <p:cNvCxnSpPr>
            <a:stCxn id="28" idx="2"/>
            <a:endCxn id="142" idx="0"/>
          </p:cNvCxnSpPr>
          <p:nvPr/>
        </p:nvCxnSpPr>
        <p:spPr>
          <a:xfrm>
            <a:off x="3032843" y="3616946"/>
            <a:ext cx="0" cy="408088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직사각형 141"/>
          <p:cNvSpPr/>
          <p:nvPr/>
        </p:nvSpPr>
        <p:spPr>
          <a:xfrm>
            <a:off x="2339460" y="4025034"/>
            <a:ext cx="1386765" cy="1981537"/>
          </a:xfrm>
          <a:prstGeom prst="rect">
            <a:avLst/>
          </a:prstGeom>
          <a:solidFill>
            <a:schemeClr val="bg2">
              <a:lumMod val="9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90" name="직사각형 89"/>
          <p:cNvSpPr/>
          <p:nvPr/>
        </p:nvSpPr>
        <p:spPr>
          <a:xfrm>
            <a:off x="2493994" y="4096971"/>
            <a:ext cx="1077694" cy="31682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12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캐릭</a:t>
            </a:r>
            <a:r>
              <a:rPr lang="ko-KR" altLang="en-US" sz="12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터</a:t>
            </a:r>
            <a:r>
              <a:rPr lang="ko-KR" altLang="en-US" sz="12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관리</a:t>
            </a:r>
            <a:endParaRPr lang="ko-KR" altLang="en-US" sz="12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91" name="직사각형 90"/>
          <p:cNvSpPr/>
          <p:nvPr/>
        </p:nvSpPr>
        <p:spPr>
          <a:xfrm>
            <a:off x="2488819" y="4481101"/>
            <a:ext cx="1061573" cy="31682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12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장비관리</a:t>
            </a:r>
            <a:endParaRPr lang="ko-KR" altLang="en-US" sz="12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91" name="직사각형 190"/>
          <p:cNvSpPr/>
          <p:nvPr/>
        </p:nvSpPr>
        <p:spPr>
          <a:xfrm>
            <a:off x="2479309" y="4865230"/>
            <a:ext cx="1061573" cy="31682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12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파티관</a:t>
            </a:r>
            <a:r>
              <a:rPr lang="ko-KR" altLang="en-US" sz="12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리</a:t>
            </a:r>
          </a:p>
        </p:txBody>
      </p:sp>
      <p:sp>
        <p:nvSpPr>
          <p:cNvPr id="259" name="직사각형 258"/>
          <p:cNvSpPr/>
          <p:nvPr/>
        </p:nvSpPr>
        <p:spPr>
          <a:xfrm>
            <a:off x="2496092" y="5249360"/>
            <a:ext cx="1061573" cy="31682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12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상</a:t>
            </a:r>
            <a:r>
              <a:rPr lang="ko-KR" altLang="en-US" sz="12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점</a:t>
            </a:r>
          </a:p>
        </p:txBody>
      </p:sp>
      <p:sp>
        <p:nvSpPr>
          <p:cNvPr id="267" name="직사각형 266"/>
          <p:cNvSpPr/>
          <p:nvPr/>
        </p:nvSpPr>
        <p:spPr>
          <a:xfrm>
            <a:off x="2496092" y="5633490"/>
            <a:ext cx="1061573" cy="31682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12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커뮤니</a:t>
            </a:r>
            <a:r>
              <a:rPr lang="ko-KR" altLang="en-US" sz="12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티</a:t>
            </a:r>
          </a:p>
        </p:txBody>
      </p:sp>
      <p:sp>
        <p:nvSpPr>
          <p:cNvPr id="147" name="직사각형 146"/>
          <p:cNvSpPr/>
          <p:nvPr/>
        </p:nvSpPr>
        <p:spPr>
          <a:xfrm>
            <a:off x="3995936" y="2839373"/>
            <a:ext cx="1512167" cy="1238322"/>
          </a:xfrm>
          <a:prstGeom prst="rect">
            <a:avLst/>
          </a:prstGeom>
          <a:solidFill>
            <a:schemeClr val="bg2">
              <a:lumMod val="9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4111818" y="2906678"/>
            <a:ext cx="1247267" cy="31682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1200" b="1" dirty="0" err="1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메인스테이지</a:t>
            </a:r>
            <a:endParaRPr lang="ko-KR" altLang="en-US" sz="12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97" name="직사각형 96"/>
          <p:cNvSpPr/>
          <p:nvPr/>
        </p:nvSpPr>
        <p:spPr>
          <a:xfrm>
            <a:off x="4111818" y="3297929"/>
            <a:ext cx="1247267" cy="31682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1200" b="1" dirty="0" err="1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챌린지컨텐</a:t>
            </a:r>
            <a:r>
              <a:rPr lang="ko-KR" altLang="en-US" sz="1200" b="1" dirty="0" err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츠</a:t>
            </a:r>
            <a:endParaRPr lang="ko-KR" altLang="en-US" sz="12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34" name="직사각형 133"/>
          <p:cNvSpPr/>
          <p:nvPr/>
        </p:nvSpPr>
        <p:spPr>
          <a:xfrm>
            <a:off x="4111847" y="3707309"/>
            <a:ext cx="1247236" cy="31682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PVP</a:t>
            </a:r>
            <a:r>
              <a:rPr lang="ko-KR" altLang="en-US" sz="1200" b="1" dirty="0" err="1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컨텐츠</a:t>
            </a:r>
            <a:endParaRPr lang="ko-KR" altLang="en-US" sz="12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cxnSp>
        <p:nvCxnSpPr>
          <p:cNvPr id="139" name="직선 화살표 연결선 138"/>
          <p:cNvCxnSpPr>
            <a:stCxn id="30" idx="2"/>
            <a:endCxn id="28" idx="0"/>
          </p:cNvCxnSpPr>
          <p:nvPr/>
        </p:nvCxnSpPr>
        <p:spPr>
          <a:xfrm>
            <a:off x="3032843" y="3028074"/>
            <a:ext cx="0" cy="272047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직사각형 152"/>
          <p:cNvSpPr/>
          <p:nvPr/>
        </p:nvSpPr>
        <p:spPr>
          <a:xfrm>
            <a:off x="435800" y="2285074"/>
            <a:ext cx="1456503" cy="2346919"/>
          </a:xfrm>
          <a:prstGeom prst="rect">
            <a:avLst/>
          </a:prstGeom>
          <a:solidFill>
            <a:schemeClr val="bg2">
              <a:lumMod val="9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309" name="모서리가 둥근 직사각형 308"/>
          <p:cNvSpPr/>
          <p:nvPr/>
        </p:nvSpPr>
        <p:spPr>
          <a:xfrm>
            <a:off x="558392" y="3873492"/>
            <a:ext cx="1242598" cy="316825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1200" b="1" dirty="0" err="1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메인캐릭터</a:t>
            </a:r>
            <a:r>
              <a:rPr lang="ko-KR" altLang="en-US" sz="12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 설정</a:t>
            </a:r>
            <a:endParaRPr lang="ko-KR" altLang="en-US" sz="12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09" name="모서리가 둥근 직사각형 108"/>
          <p:cNvSpPr/>
          <p:nvPr/>
        </p:nvSpPr>
        <p:spPr>
          <a:xfrm>
            <a:off x="562885" y="3123181"/>
            <a:ext cx="1242598" cy="316825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12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환경설정 팝업</a:t>
            </a:r>
            <a:endParaRPr lang="ko-KR" altLang="en-US" sz="12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63" name="모서리가 둥근 직사각형 162"/>
          <p:cNvSpPr/>
          <p:nvPr/>
        </p:nvSpPr>
        <p:spPr>
          <a:xfrm>
            <a:off x="562885" y="3498337"/>
            <a:ext cx="1242598" cy="316825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12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우편</a:t>
            </a:r>
            <a:r>
              <a:rPr lang="ko-KR" altLang="en-US" sz="12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함</a:t>
            </a:r>
            <a:r>
              <a:rPr lang="ko-KR" altLang="en-US" sz="12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 팝업</a:t>
            </a:r>
            <a:endParaRPr lang="ko-KR" altLang="en-US" sz="12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65" name="모서리가 둥근 직사각형 164"/>
          <p:cNvSpPr/>
          <p:nvPr/>
        </p:nvSpPr>
        <p:spPr>
          <a:xfrm>
            <a:off x="562885" y="2748026"/>
            <a:ext cx="1242598" cy="316825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12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공지사항 팝업</a:t>
            </a:r>
            <a:endParaRPr lang="ko-KR" altLang="en-US" sz="12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70" name="모서리가 둥근 직사각형 169"/>
          <p:cNvSpPr/>
          <p:nvPr/>
        </p:nvSpPr>
        <p:spPr>
          <a:xfrm>
            <a:off x="562887" y="2372870"/>
            <a:ext cx="1242598" cy="316825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12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유저프로필 팝업</a:t>
            </a:r>
            <a:endParaRPr lang="ko-KR" altLang="en-US" sz="12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54" name="모서리가 둥근 직사각형 153"/>
          <p:cNvSpPr/>
          <p:nvPr/>
        </p:nvSpPr>
        <p:spPr>
          <a:xfrm>
            <a:off x="562885" y="4248645"/>
            <a:ext cx="1242598" cy="316825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12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이벤트 배너</a:t>
            </a:r>
            <a:endParaRPr lang="ko-KR" altLang="en-US" sz="12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cxnSp>
        <p:nvCxnSpPr>
          <p:cNvPr id="157" name="직선 화살표 연결선 156"/>
          <p:cNvCxnSpPr>
            <a:stCxn id="147" idx="1"/>
            <a:endCxn id="28" idx="3"/>
          </p:cNvCxnSpPr>
          <p:nvPr/>
        </p:nvCxnSpPr>
        <p:spPr>
          <a:xfrm flipH="1">
            <a:off x="3656476" y="3458534"/>
            <a:ext cx="339460" cy="0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직선 화살표 연결선 159"/>
          <p:cNvCxnSpPr>
            <a:stCxn id="28" idx="1"/>
            <a:endCxn id="153" idx="3"/>
          </p:cNvCxnSpPr>
          <p:nvPr/>
        </p:nvCxnSpPr>
        <p:spPr>
          <a:xfrm flipH="1">
            <a:off x="1892303" y="3458534"/>
            <a:ext cx="516906" cy="0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꺾인 연결선 61"/>
          <p:cNvCxnSpPr>
            <a:stCxn id="154" idx="3"/>
            <a:endCxn id="259" idx="1"/>
          </p:cNvCxnSpPr>
          <p:nvPr/>
        </p:nvCxnSpPr>
        <p:spPr>
          <a:xfrm>
            <a:off x="1805484" y="4407058"/>
            <a:ext cx="690609" cy="1000715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6">
                <a:lumMod val="75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꺾인 연결선 166"/>
          <p:cNvCxnSpPr>
            <a:stCxn id="154" idx="1"/>
            <a:endCxn id="147" idx="0"/>
          </p:cNvCxnSpPr>
          <p:nvPr/>
        </p:nvCxnSpPr>
        <p:spPr>
          <a:xfrm rot="10800000" flipH="1">
            <a:off x="562884" y="2839374"/>
            <a:ext cx="4189135" cy="1567685"/>
          </a:xfrm>
          <a:prstGeom prst="bentConnector4">
            <a:avLst>
              <a:gd name="adj1" fmla="val -5457"/>
              <a:gd name="adj2" fmla="val 155290"/>
            </a:avLst>
          </a:prstGeom>
          <a:ln w="19050">
            <a:solidFill>
              <a:schemeClr val="accent6">
                <a:lumMod val="75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꺾인 연결선 175"/>
          <p:cNvCxnSpPr>
            <a:stCxn id="309" idx="3"/>
            <a:endCxn id="90" idx="1"/>
          </p:cNvCxnSpPr>
          <p:nvPr/>
        </p:nvCxnSpPr>
        <p:spPr>
          <a:xfrm>
            <a:off x="1800990" y="4031905"/>
            <a:ext cx="693004" cy="223479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6">
                <a:lumMod val="75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직사각형 80"/>
          <p:cNvSpPr/>
          <p:nvPr/>
        </p:nvSpPr>
        <p:spPr>
          <a:xfrm>
            <a:off x="1892303" y="1308327"/>
            <a:ext cx="808172" cy="205336"/>
          </a:xfrm>
          <a:prstGeom prst="rect">
            <a:avLst/>
          </a:prstGeom>
          <a:solidFill>
            <a:schemeClr val="bg2">
              <a:lumMod val="9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8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카테고리 분류</a:t>
            </a:r>
            <a:endParaRPr lang="ko-KR" altLang="en-US" sz="8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cxnSp>
        <p:nvCxnSpPr>
          <p:cNvPr id="84" name="직선 화살표 연결선 83"/>
          <p:cNvCxnSpPr/>
          <p:nvPr/>
        </p:nvCxnSpPr>
        <p:spPr>
          <a:xfrm>
            <a:off x="3716690" y="1346299"/>
            <a:ext cx="855310" cy="0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/>
          <p:cNvCxnSpPr>
            <a:stCxn id="147" idx="2"/>
            <a:endCxn id="90" idx="3"/>
          </p:cNvCxnSpPr>
          <p:nvPr/>
        </p:nvCxnSpPr>
        <p:spPr>
          <a:xfrm rot="5400000">
            <a:off x="4073010" y="3576373"/>
            <a:ext cx="177689" cy="1180332"/>
          </a:xfrm>
          <a:prstGeom prst="bentConnector2">
            <a:avLst/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/>
          <p:cNvCxnSpPr>
            <a:stCxn id="147" idx="2"/>
            <a:endCxn id="191" idx="3"/>
          </p:cNvCxnSpPr>
          <p:nvPr/>
        </p:nvCxnSpPr>
        <p:spPr>
          <a:xfrm rot="5400000">
            <a:off x="3673477" y="3945100"/>
            <a:ext cx="945948" cy="1211138"/>
          </a:xfrm>
          <a:prstGeom prst="bentConnector2">
            <a:avLst/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Google Shape;565;p47"/>
          <p:cNvSpPr txBox="1"/>
          <p:nvPr/>
        </p:nvSpPr>
        <p:spPr>
          <a:xfrm>
            <a:off x="179512" y="764704"/>
            <a:ext cx="734481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UI </a:t>
            </a:r>
            <a:r>
              <a:rPr lang="ko-KR" altLang="en-US" sz="2000" b="1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흐름도</a:t>
            </a:r>
            <a:endParaRPr sz="20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3683154" y="1335688"/>
            <a:ext cx="888846" cy="233387"/>
          </a:xfrm>
          <a:prstGeom prst="rect">
            <a:avLst/>
          </a:prstGeom>
          <a:noFill/>
          <a:ln w="1905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8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화면 변화 화살표</a:t>
            </a:r>
            <a:endParaRPr lang="ko-KR" altLang="en-US" sz="8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435800" y="4713170"/>
            <a:ext cx="1496767" cy="371428"/>
          </a:xfrm>
          <a:prstGeom prst="rect">
            <a:avLst/>
          </a:prstGeom>
          <a:noFill/>
          <a:ln w="1905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0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화면 상단</a:t>
            </a:r>
            <a:r>
              <a:rPr lang="en-US" altLang="ko-KR" sz="10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/</a:t>
            </a:r>
            <a:r>
              <a:rPr lang="ko-KR" altLang="en-US" sz="10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중앙 영역</a:t>
            </a:r>
            <a:endParaRPr lang="en-US" altLang="ko-KR" sz="1000" b="1" dirty="0" smtClean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정보확인</a:t>
            </a:r>
            <a:r>
              <a:rPr lang="en-US" altLang="ko-KR" sz="10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, </a:t>
            </a:r>
            <a:r>
              <a:rPr lang="ko-KR" altLang="en-US" sz="10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설정</a:t>
            </a:r>
            <a:r>
              <a:rPr lang="en-US" altLang="ko-KR" sz="10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 </a:t>
            </a:r>
            <a:r>
              <a:rPr lang="ko-KR" altLang="en-US" sz="10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기능</a:t>
            </a:r>
            <a:endParaRPr lang="ko-KR" altLang="en-US" sz="10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4066212" y="5182055"/>
            <a:ext cx="1602140" cy="291424"/>
          </a:xfrm>
          <a:prstGeom prst="rect">
            <a:avLst/>
          </a:prstGeom>
          <a:noFill/>
          <a:ln w="1905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0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화면 하단 플레이 </a:t>
            </a:r>
            <a:r>
              <a:rPr lang="ko-KR" altLang="en-US" sz="1000" b="1" dirty="0" err="1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컨텐츠</a:t>
            </a:r>
            <a:endParaRPr lang="ko-KR" altLang="en-US" sz="10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2264600" y="6132208"/>
            <a:ext cx="1496767" cy="291424"/>
          </a:xfrm>
          <a:prstGeom prst="rect">
            <a:avLst/>
          </a:prstGeom>
          <a:noFill/>
          <a:ln w="1905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000" b="1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화면 하단 관리메뉴</a:t>
            </a:r>
            <a:endParaRPr lang="en-US" altLang="ko-KR" sz="1000" b="1" dirty="0" smtClean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cxnSp>
        <p:nvCxnSpPr>
          <p:cNvPr id="61" name="직선 화살표 연결선 60"/>
          <p:cNvCxnSpPr/>
          <p:nvPr/>
        </p:nvCxnSpPr>
        <p:spPr>
          <a:xfrm>
            <a:off x="4932040" y="4088634"/>
            <a:ext cx="0" cy="1112471"/>
          </a:xfrm>
          <a:prstGeom prst="straightConnector1">
            <a:avLst/>
          </a:prstGeom>
          <a:ln w="19050">
            <a:solidFill>
              <a:srgbClr val="FF000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4596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4399</TotalTime>
  <Words>4465</Words>
  <Application>Microsoft Office PowerPoint</Application>
  <PresentationFormat>화면 슬라이드 쇼(4:3)</PresentationFormat>
  <Paragraphs>1335</Paragraphs>
  <Slides>32</Slides>
  <Notes>20</Notes>
  <HiddenSlides>9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33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R&amp;D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Corporation</dc:creator>
  <cp:lastModifiedBy>Windows 사용자</cp:lastModifiedBy>
  <cp:revision>544</cp:revision>
  <dcterms:created xsi:type="dcterms:W3CDTF">2006-10-05T04:04:58Z</dcterms:created>
  <dcterms:modified xsi:type="dcterms:W3CDTF">2019-12-06T04:32:46Z</dcterms:modified>
</cp:coreProperties>
</file>